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424" autoAdjust="0"/>
  </p:normalViewPr>
  <p:slideViewPr>
    <p:cSldViewPr>
      <p:cViewPr varScale="1">
        <p:scale>
          <a:sx n="116" d="100"/>
          <a:sy n="116" d="100"/>
        </p:scale>
        <p:origin x="-23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30" name="Date Placeholder 29"/>
          <p:cNvSpPr>
            <a:spLocks noGrp="1"/>
          </p:cNvSpPr>
          <p:nvPr>
            <p:ph type="dt" sz="half" idx="10"/>
          </p:nvPr>
        </p:nvSpPr>
        <p:spPr/>
        <p:txBody>
          <a:bodyPr/>
          <a:lstStyle/>
          <a:p>
            <a:fld id="{85428C44-68BC-42BF-AE78-50BB88F64F71}" type="datetimeFigureOut">
              <a:rPr lang="en-US" smtClean="0"/>
              <a:t>4/4/2014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897125A-B7EC-4AC4-A8AE-326806520F14}"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smtClean="0"/>
              <a:t>Klik om de stijl te bewerken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Date Placeholder 3"/>
          <p:cNvSpPr>
            <a:spLocks noGrp="1"/>
          </p:cNvSpPr>
          <p:nvPr>
            <p:ph type="dt" sz="half" idx="10"/>
          </p:nvPr>
        </p:nvSpPr>
        <p:spPr/>
        <p:txBody>
          <a:bodyPr/>
          <a:lstStyle/>
          <a:p>
            <a:fld id="{85428C44-68BC-42BF-AE78-50BB88F64F71}"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Date Placeholder 3"/>
          <p:cNvSpPr>
            <a:spLocks noGrp="1"/>
          </p:cNvSpPr>
          <p:nvPr>
            <p:ph type="dt" sz="half" idx="10"/>
          </p:nvPr>
        </p:nvSpPr>
        <p:spPr/>
        <p:txBody>
          <a:bodyPr/>
          <a:lstStyle/>
          <a:p>
            <a:fld id="{85428C44-68BC-42BF-AE78-50BB88F64F71}"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smtClean="0"/>
              <a:t>Klik om de stijl te bewerken</a:t>
            </a:r>
            <a:endParaRPr kumimoji="0" lang="en-US"/>
          </a:p>
        </p:txBody>
      </p:sp>
      <p:sp>
        <p:nvSpPr>
          <p:cNvPr id="3" name="Content Placeholder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Date Placeholder 3"/>
          <p:cNvSpPr>
            <a:spLocks noGrp="1"/>
          </p:cNvSpPr>
          <p:nvPr>
            <p:ph type="dt" sz="half" idx="10"/>
          </p:nvPr>
        </p:nvSpPr>
        <p:spPr/>
        <p:txBody>
          <a:bodyPr/>
          <a:lstStyle/>
          <a:p>
            <a:fld id="{85428C44-68BC-42BF-AE78-50BB88F64F71}"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Date Placeholder 3"/>
          <p:cNvSpPr>
            <a:spLocks noGrp="1"/>
          </p:cNvSpPr>
          <p:nvPr>
            <p:ph type="dt" sz="half" idx="10"/>
          </p:nvPr>
        </p:nvSpPr>
        <p:spPr/>
        <p:txBody>
          <a:bodyPr/>
          <a:lstStyle/>
          <a:p>
            <a:fld id="{85428C44-68BC-42BF-AE78-50BB88F64F71}"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125A-B7EC-4AC4-A8AE-326806520F14}"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Date Placeholder 4"/>
          <p:cNvSpPr>
            <a:spLocks noGrp="1"/>
          </p:cNvSpPr>
          <p:nvPr>
            <p:ph type="dt" sz="half" idx="10"/>
          </p:nvPr>
        </p:nvSpPr>
        <p:spPr/>
        <p:txBody>
          <a:bodyPr/>
          <a:lstStyle/>
          <a:p>
            <a:fld id="{85428C44-68BC-42BF-AE78-50BB88F64F71}"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Date Placeholder 6"/>
          <p:cNvSpPr>
            <a:spLocks noGrp="1"/>
          </p:cNvSpPr>
          <p:nvPr>
            <p:ph type="dt" sz="half" idx="10"/>
          </p:nvPr>
        </p:nvSpPr>
        <p:spPr/>
        <p:txBody>
          <a:bodyPr/>
          <a:lstStyle/>
          <a:p>
            <a:fld id="{85428C44-68BC-42BF-AE78-50BB88F64F71}"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Date Placeholder 2"/>
          <p:cNvSpPr>
            <a:spLocks noGrp="1"/>
          </p:cNvSpPr>
          <p:nvPr>
            <p:ph type="dt" sz="half" idx="10"/>
          </p:nvPr>
        </p:nvSpPr>
        <p:spPr/>
        <p:txBody>
          <a:bodyPr/>
          <a:lstStyle/>
          <a:p>
            <a:fld id="{85428C44-68BC-42BF-AE78-50BB88F64F71}"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28C44-68BC-42BF-AE78-50BB88F64F71}"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Date Placeholder 4"/>
          <p:cNvSpPr>
            <a:spLocks noGrp="1"/>
          </p:cNvSpPr>
          <p:nvPr>
            <p:ph type="dt" sz="half" idx="10"/>
          </p:nvPr>
        </p:nvSpPr>
        <p:spPr/>
        <p:txBody>
          <a:bodyPr/>
          <a:lstStyle/>
          <a:p>
            <a:fld id="{85428C44-68BC-42BF-AE78-50BB88F64F71}"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7125A-B7EC-4AC4-A8AE-326806520F14}"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Date Placeholder 4"/>
          <p:cNvSpPr>
            <a:spLocks noGrp="1"/>
          </p:cNvSpPr>
          <p:nvPr>
            <p:ph type="dt" sz="half" idx="10"/>
          </p:nvPr>
        </p:nvSpPr>
        <p:spPr/>
        <p:txBody>
          <a:bodyPr/>
          <a:lstStyle/>
          <a:p>
            <a:fld id="{85428C44-68BC-42BF-AE78-50BB88F64F71}"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897125A-B7EC-4AC4-A8AE-326806520F14}" type="slidenum">
              <a:rPr lang="en-US" smtClean="0"/>
              <a:t>‹nr.›</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428C44-68BC-42BF-AE78-50BB88F64F71}" type="datetimeFigureOut">
              <a:rPr lang="en-US" smtClean="0"/>
              <a:t>4/4/2014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97125A-B7EC-4AC4-A8AE-326806520F14}" type="slidenum">
              <a:rPr lang="en-US" smtClean="0"/>
              <a:t>‹nr.›</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en-US" sz="4000" dirty="0">
                <a:effectLst/>
              </a:rPr>
              <a:t>A Global empathetic European </a:t>
            </a:r>
            <a:r>
              <a:rPr lang="en-US" sz="4000" dirty="0" smtClean="0">
                <a:effectLst/>
              </a:rPr>
              <a:t>consciousness </a:t>
            </a:r>
            <a:r>
              <a:rPr lang="en-US" sz="4000" dirty="0">
                <a:effectLst/>
              </a:rPr>
              <a:t>policy for Non-Western Immigrants, Expats and Extended Family </a:t>
            </a:r>
            <a:r>
              <a:rPr lang="en-US" sz="3200" dirty="0">
                <a:effectLst/>
              </a:rPr>
              <a:t/>
            </a:r>
            <a:br>
              <a:rPr lang="en-US" sz="3200" dirty="0">
                <a:effectLst/>
              </a:rPr>
            </a:br>
            <a:endParaRPr lang="en-US" sz="3200" dirty="0"/>
          </a:p>
        </p:txBody>
      </p:sp>
      <p:sp>
        <p:nvSpPr>
          <p:cNvPr id="3" name="Ondertitel 2"/>
          <p:cNvSpPr>
            <a:spLocks noGrp="1"/>
          </p:cNvSpPr>
          <p:nvPr>
            <p:ph type="subTitle" idx="1"/>
          </p:nvPr>
        </p:nvSpPr>
        <p:spPr/>
        <p:txBody>
          <a:bodyPr>
            <a:normAutofit fontScale="70000" lnSpcReduction="20000"/>
          </a:bodyPr>
          <a:lstStyle/>
          <a:p>
            <a:endParaRPr lang="en-US" dirty="0" smtClean="0"/>
          </a:p>
          <a:p>
            <a:r>
              <a:rPr lang="en-US" dirty="0" smtClean="0"/>
              <a:t>Dr </a:t>
            </a:r>
            <a:r>
              <a:rPr lang="en-US" dirty="0" smtClean="0"/>
              <a:t>Carl H.D. Steinmetz</a:t>
            </a:r>
          </a:p>
          <a:p>
            <a:r>
              <a:rPr lang="en-US" dirty="0" smtClean="0"/>
              <a:t>Amsterdam The Netherlands</a:t>
            </a:r>
          </a:p>
          <a:p>
            <a:endParaRPr lang="en-US" dirty="0" smtClean="0"/>
          </a:p>
          <a:p>
            <a:r>
              <a:rPr lang="en-US" b="1" dirty="0"/>
              <a:t>World Innovation Congress, </a:t>
            </a:r>
            <a:r>
              <a:rPr lang="en-US" b="1" dirty="0" smtClean="0"/>
              <a:t>Brussels</a:t>
            </a:r>
          </a:p>
          <a:p>
            <a:r>
              <a:rPr lang="en-US" dirty="0" smtClean="0"/>
              <a:t>5 and 6 June 2013 </a:t>
            </a:r>
          </a:p>
          <a:p>
            <a:endParaRPr lang="en-US" dirty="0"/>
          </a:p>
        </p:txBody>
      </p:sp>
      <p:pic>
        <p:nvPicPr>
          <p:cNvPr id="3074" name="Picture 2" descr="http://cogprints.org/1042/1/Imag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933249"/>
            <a:ext cx="2943735" cy="294373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logo-white"/>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661248"/>
            <a:ext cx="4762500" cy="857250"/>
          </a:xfrm>
          <a:prstGeom prst="rect">
            <a:avLst/>
          </a:prstGeom>
          <a:noFill/>
          <a:ln>
            <a:noFill/>
          </a:ln>
        </p:spPr>
      </p:pic>
    </p:spTree>
    <p:extLst>
      <p:ext uri="{BB962C8B-B14F-4D97-AF65-F5344CB8AC3E}">
        <p14:creationId xmlns:p14="http://schemas.microsoft.com/office/powerpoint/2010/main" val="150928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Why Immigrants’ and Expats’ positions are at stake</a:t>
            </a:r>
            <a:endParaRPr lang="en-US" dirty="0"/>
          </a:p>
        </p:txBody>
      </p:sp>
      <p:sp>
        <p:nvSpPr>
          <p:cNvPr id="3" name="Tijdelijke aanduiding voor inhoud 2"/>
          <p:cNvSpPr>
            <a:spLocks noGrp="1"/>
          </p:cNvSpPr>
          <p:nvPr>
            <p:ph idx="1"/>
          </p:nvPr>
        </p:nvSpPr>
        <p:spPr/>
        <p:txBody>
          <a:bodyPr/>
          <a:lstStyle/>
          <a:p>
            <a:endParaRPr lang="en-US" dirty="0" smtClean="0"/>
          </a:p>
          <a:p>
            <a:r>
              <a:rPr lang="en-US" dirty="0" smtClean="0"/>
              <a:t>From the perspective of Immigrants and Expats</a:t>
            </a:r>
          </a:p>
          <a:p>
            <a:endParaRPr lang="en-US" dirty="0"/>
          </a:p>
          <a:p>
            <a:r>
              <a:rPr lang="en-US" dirty="0" smtClean="0"/>
              <a:t>From the perspective of the indigenous people</a:t>
            </a:r>
          </a:p>
          <a:p>
            <a:endParaRPr lang="en-US" dirty="0"/>
          </a:p>
          <a:p>
            <a:r>
              <a:rPr lang="en-US" dirty="0" smtClean="0"/>
              <a:t>Protective factors against a negative outcome of immigration and expatriation</a:t>
            </a:r>
          </a:p>
          <a:p>
            <a:endParaRPr lang="en-US" dirty="0" smtClean="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4" y="341"/>
            <a:ext cx="15906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32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From the perspective of Immigrants and Expats</a:t>
            </a:r>
            <a:endParaRPr lang="en-US" dirty="0"/>
          </a:p>
        </p:txBody>
      </p:sp>
      <p:sp>
        <p:nvSpPr>
          <p:cNvPr id="3" name="Tijdelijke aanduiding voor inhoud 2"/>
          <p:cNvSpPr>
            <a:spLocks noGrp="1"/>
          </p:cNvSpPr>
          <p:nvPr>
            <p:ph idx="1"/>
          </p:nvPr>
        </p:nvSpPr>
        <p:spPr/>
        <p:txBody>
          <a:bodyPr>
            <a:normAutofit fontScale="77500" lnSpcReduction="20000"/>
          </a:bodyPr>
          <a:lstStyle/>
          <a:p>
            <a:r>
              <a:rPr lang="en-US" dirty="0"/>
              <a:t>Akhtar (2011, 1999) says that ‘moving from where one has lived for a long time to a new place of residence can have destabilizing effects upon the mind with significant and lasting effects on an individual’s </a:t>
            </a:r>
            <a:r>
              <a:rPr lang="en-US" dirty="0" smtClean="0"/>
              <a:t>identity</a:t>
            </a:r>
          </a:p>
          <a:p>
            <a:endParaRPr lang="en-US" dirty="0" smtClean="0"/>
          </a:p>
          <a:p>
            <a:r>
              <a:rPr lang="en-US" dirty="0"/>
              <a:t>Akhtar (1999) distinguishes the following factors affecting the outcome of immigration: a) temporary or permanent immigration (the difference between a diplomat and an immigrant), b) the degree of choice in leaving one’s motherland affects the subsequent adaptation (time available for preparation), c) the possibility of visiting one’s motherland, frequent international phone calls or skype sessions or refueling at other immigrant family members or homoethnic societies (frequent visitors suffer less than those who are barred from such ‘emotional’ refueling) and d) reasons for leaving have implications for success or failure of adapting to one’s fatherland (for instance escaping from persecution by family or state). </a:t>
            </a:r>
          </a:p>
        </p:txBody>
      </p:sp>
      <p:pic>
        <p:nvPicPr>
          <p:cNvPr id="9220" name="Picture 4" descr="http://expatchild.com/wp-content/uploads/2012/08/Suitc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0999"/>
            <a:ext cx="1933057" cy="18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8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From the perspective of </a:t>
            </a:r>
            <a:br>
              <a:rPr lang="en-US" dirty="0" smtClean="0"/>
            </a:br>
            <a:r>
              <a:rPr lang="en-US" dirty="0" smtClean="0"/>
              <a:t>indigenous people</a:t>
            </a:r>
            <a:endParaRPr lang="en-US" dirty="0"/>
          </a:p>
        </p:txBody>
      </p:sp>
      <p:sp>
        <p:nvSpPr>
          <p:cNvPr id="3" name="Tijdelijke aanduiding voor inhoud 2"/>
          <p:cNvSpPr>
            <a:spLocks noGrp="1"/>
          </p:cNvSpPr>
          <p:nvPr>
            <p:ph idx="1"/>
          </p:nvPr>
        </p:nvSpPr>
        <p:spPr/>
        <p:txBody>
          <a:bodyPr>
            <a:normAutofit lnSpcReduction="10000"/>
          </a:bodyPr>
          <a:lstStyle/>
          <a:p>
            <a:pPr marL="0" indent="0">
              <a:buNone/>
            </a:pPr>
            <a:r>
              <a:rPr lang="en-US" dirty="0"/>
              <a:t>According to Akhtar (1999) the following reactions of the host population that affect the outcome of immigration or expatriation </a:t>
            </a:r>
            <a:r>
              <a:rPr lang="en-US" dirty="0" smtClean="0"/>
              <a:t>are:</a:t>
            </a:r>
            <a:endParaRPr lang="en-US" b="1" dirty="0" smtClean="0"/>
          </a:p>
          <a:p>
            <a:r>
              <a:rPr lang="en-US" b="1" dirty="0" smtClean="0"/>
              <a:t>The </a:t>
            </a:r>
            <a:r>
              <a:rPr lang="en-US" b="1" dirty="0"/>
              <a:t>nature of the existing </a:t>
            </a:r>
            <a:r>
              <a:rPr lang="en-US" b="1" dirty="0" smtClean="0"/>
              <a:t>community</a:t>
            </a:r>
          </a:p>
          <a:p>
            <a:endParaRPr lang="en-US" b="1" dirty="0"/>
          </a:p>
          <a:p>
            <a:r>
              <a:rPr lang="en-US" b="1" dirty="0"/>
              <a:t>The particular era in which such immigration and expatriation takes </a:t>
            </a:r>
            <a:r>
              <a:rPr lang="en-US" b="1" dirty="0" smtClean="0"/>
              <a:t>place</a:t>
            </a:r>
          </a:p>
          <a:p>
            <a:endParaRPr lang="en-US" b="1" dirty="0"/>
          </a:p>
          <a:p>
            <a:r>
              <a:rPr lang="en-US" b="1" dirty="0"/>
              <a:t>The magnitude of cultural differences and bodily characteristics of the immigrants and </a:t>
            </a:r>
            <a:r>
              <a:rPr lang="en-US" b="1" dirty="0" smtClean="0"/>
              <a:t>expats</a:t>
            </a:r>
          </a:p>
          <a:p>
            <a:endParaRPr lang="en-US" dirty="0"/>
          </a:p>
        </p:txBody>
      </p:sp>
      <p:pic>
        <p:nvPicPr>
          <p:cNvPr id="4" name="Picture 2" descr="http://www.nrimatters.com/uploads/blog/1340200226393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0"/>
            <a:ext cx="1475655"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76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Protective factors against a negative outcome of immigration and expatriation </a:t>
            </a:r>
            <a:endParaRPr lang="en-US" sz="3600" dirty="0"/>
          </a:p>
        </p:txBody>
      </p:sp>
      <p:sp>
        <p:nvSpPr>
          <p:cNvPr id="3" name="Tijdelijke aanduiding voor inhoud 2"/>
          <p:cNvSpPr>
            <a:spLocks noGrp="1"/>
          </p:cNvSpPr>
          <p:nvPr>
            <p:ph idx="1"/>
          </p:nvPr>
        </p:nvSpPr>
        <p:spPr/>
        <p:txBody>
          <a:bodyPr/>
          <a:lstStyle/>
          <a:p>
            <a:r>
              <a:rPr lang="en-US" dirty="0" smtClean="0"/>
              <a:t>Women (oceans and continents)</a:t>
            </a:r>
          </a:p>
          <a:p>
            <a:r>
              <a:rPr lang="en-US" dirty="0" smtClean="0"/>
              <a:t>Motherhood and local contacts</a:t>
            </a:r>
          </a:p>
          <a:p>
            <a:r>
              <a:rPr lang="en-US" dirty="0" smtClean="0"/>
              <a:t>Young children</a:t>
            </a:r>
          </a:p>
          <a:p>
            <a:r>
              <a:rPr lang="en-US" dirty="0" smtClean="0"/>
              <a:t>Women greater commitment to love relations than men (Freud, girls love change of mother to father)</a:t>
            </a:r>
          </a:p>
          <a:p>
            <a:r>
              <a:rPr lang="en-US" dirty="0" smtClean="0"/>
              <a:t>Nesting instinct of women</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437112"/>
            <a:ext cx="259228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04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Implementing a global empathetic consciousness</a:t>
            </a:r>
            <a:endParaRPr lang="en-US" dirty="0"/>
          </a:p>
        </p:txBody>
      </p:sp>
      <p:sp>
        <p:nvSpPr>
          <p:cNvPr id="3" name="Tijdelijke aanduiding voor inhoud 2"/>
          <p:cNvSpPr>
            <a:spLocks noGrp="1"/>
          </p:cNvSpPr>
          <p:nvPr>
            <p:ph idx="1"/>
          </p:nvPr>
        </p:nvSpPr>
        <p:spPr/>
        <p:txBody>
          <a:bodyPr/>
          <a:lstStyle/>
          <a:p>
            <a:pPr marL="0" indent="0">
              <a:buNone/>
            </a:pPr>
            <a:r>
              <a:rPr lang="en-US" dirty="0"/>
              <a:t>Pinker (2011) noticed that social scientists are revealing the hidden history of humans’ evolving ‘empathy over time and space with profound and far-reaching consequences for society and the fate of our species’. Pinker (2011) furthermore noticed that we, human beings, and other animal species, are living in the era of </a:t>
            </a:r>
            <a:r>
              <a:rPr lang="en-US" dirty="0" smtClean="0"/>
              <a:t>empathy</a:t>
            </a:r>
          </a:p>
          <a:p>
            <a:pPr marL="0" indent="0">
              <a:buNone/>
            </a:pPr>
            <a:endParaRPr lang="en-US" dirty="0"/>
          </a:p>
        </p:txBody>
      </p:sp>
      <p:pic>
        <p:nvPicPr>
          <p:cNvPr id="4" name="Picture 2" descr="http://cogprints.org/1042/1/Imag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1" y="4365104"/>
            <a:ext cx="2376263" cy="237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89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43608" y="197346"/>
            <a:ext cx="7200800" cy="5724644"/>
          </a:xfrm>
          <a:prstGeom prst="rect">
            <a:avLst/>
          </a:prstGeom>
        </p:spPr>
        <p:txBody>
          <a:bodyPr wrap="square">
            <a:spAutoFit/>
          </a:bodyPr>
          <a:lstStyle/>
          <a:p>
            <a:endParaRPr lang="en-US" dirty="0" smtClean="0"/>
          </a:p>
          <a:p>
            <a:endParaRPr lang="en-US" dirty="0"/>
          </a:p>
          <a:p>
            <a:endParaRPr lang="en-US" dirty="0" smtClean="0"/>
          </a:p>
          <a:p>
            <a:endParaRPr lang="en-US" dirty="0"/>
          </a:p>
          <a:p>
            <a:r>
              <a:rPr lang="en-US" sz="2000" b="1" dirty="0" smtClean="0"/>
              <a:t>In </a:t>
            </a:r>
            <a:r>
              <a:rPr lang="en-US" sz="2000" b="1" dirty="0"/>
              <a:t>other words, a policy of global empathetic consciousness, beneficial for Immigrants and Expats should consist of the following building blocks</a:t>
            </a:r>
            <a:r>
              <a:rPr lang="en-US" dirty="0"/>
              <a:t>:</a:t>
            </a:r>
          </a:p>
          <a:p>
            <a:pPr marL="342900" indent="-342900">
              <a:buFont typeface="+mj-lt"/>
              <a:buAutoNum type="arabicPeriod"/>
            </a:pPr>
            <a:r>
              <a:rPr lang="en-US" dirty="0" smtClean="0"/>
              <a:t>Be </a:t>
            </a:r>
            <a:r>
              <a:rPr lang="en-US" dirty="0"/>
              <a:t>explicit about global empathetic consciousness by educating the Europeans about how to apply this consciousness.</a:t>
            </a:r>
          </a:p>
          <a:p>
            <a:pPr marL="342900" indent="-342900">
              <a:buFont typeface="+mj-lt"/>
              <a:buAutoNum type="arabicPeriod"/>
            </a:pPr>
            <a:r>
              <a:rPr lang="en-US" dirty="0" smtClean="0"/>
              <a:t>Abandon </a:t>
            </a:r>
            <a:r>
              <a:rPr lang="en-US" dirty="0"/>
              <a:t>the European users mentality, namely that only highly skilled expats and cheap labor force immigrants are welcome in Europe.</a:t>
            </a:r>
          </a:p>
          <a:p>
            <a:pPr marL="342900" indent="-342900">
              <a:buFont typeface="+mj-lt"/>
              <a:buAutoNum type="arabicPeriod"/>
            </a:pPr>
            <a:r>
              <a:rPr lang="en-US" dirty="0" smtClean="0"/>
              <a:t>Invest </a:t>
            </a:r>
            <a:r>
              <a:rPr lang="en-US" dirty="0"/>
              <a:t>in network information systems of immigrant families about fatherlands since the decision to immigrate to a certain location is based on this information system.</a:t>
            </a:r>
          </a:p>
          <a:p>
            <a:pPr marL="342900" indent="-342900">
              <a:buFont typeface="+mj-lt"/>
              <a:buAutoNum type="arabicPeriod"/>
            </a:pPr>
            <a:r>
              <a:rPr lang="en-US" dirty="0" smtClean="0"/>
              <a:t>Invest </a:t>
            </a:r>
            <a:r>
              <a:rPr lang="en-US" dirty="0"/>
              <a:t>in women since they are the ‘bridges’ between mother and fatherland.</a:t>
            </a:r>
          </a:p>
          <a:p>
            <a:pPr marL="342900" indent="-342900">
              <a:buFont typeface="+mj-lt"/>
              <a:buAutoNum type="arabicPeriod"/>
            </a:pPr>
            <a:r>
              <a:rPr lang="en-US" dirty="0" smtClean="0"/>
              <a:t>Rely </a:t>
            </a:r>
            <a:r>
              <a:rPr lang="en-US" dirty="0"/>
              <a:t>on the European notion of solidarity and responsibility for immigrants and expats.</a:t>
            </a:r>
          </a:p>
          <a:p>
            <a:pPr marL="342900" indent="-342900">
              <a:buFont typeface="+mj-lt"/>
              <a:buAutoNum type="arabicPeriod"/>
            </a:pPr>
            <a:r>
              <a:rPr lang="en-US" dirty="0" smtClean="0"/>
              <a:t>Apply </a:t>
            </a:r>
            <a:r>
              <a:rPr lang="en-US" dirty="0"/>
              <a:t>the rules of immigration (Ravenstein, 1885).</a:t>
            </a:r>
          </a:p>
        </p:txBody>
      </p:sp>
    </p:spTree>
    <p:extLst>
      <p:ext uri="{BB962C8B-B14F-4D97-AF65-F5344CB8AC3E}">
        <p14:creationId xmlns:p14="http://schemas.microsoft.com/office/powerpoint/2010/main" val="135226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Amsterdam experience with global empathetic consciousness</a:t>
            </a:r>
            <a:endParaRPr lang="en-US" dirty="0"/>
          </a:p>
        </p:txBody>
      </p:sp>
      <p:sp>
        <p:nvSpPr>
          <p:cNvPr id="3" name="Tijdelijke aanduiding voor inhoud 2"/>
          <p:cNvSpPr>
            <a:spLocks noGrp="1"/>
          </p:cNvSpPr>
          <p:nvPr>
            <p:ph idx="1"/>
          </p:nvPr>
        </p:nvSpPr>
        <p:spPr/>
        <p:txBody>
          <a:bodyPr>
            <a:normAutofit fontScale="85000" lnSpcReduction="20000"/>
          </a:bodyPr>
          <a:lstStyle/>
          <a:p>
            <a:r>
              <a:rPr lang="en-US" dirty="0" smtClean="0"/>
              <a:t>Homoethnic societies (mourning and refueling)</a:t>
            </a:r>
          </a:p>
          <a:p>
            <a:r>
              <a:rPr lang="en-US" dirty="0" smtClean="0"/>
              <a:t>Provide education, embedding and labor (experience)</a:t>
            </a:r>
          </a:p>
          <a:p>
            <a:r>
              <a:rPr lang="en-US" dirty="0" smtClean="0"/>
              <a:t>Extended family services</a:t>
            </a:r>
          </a:p>
          <a:p>
            <a:r>
              <a:rPr lang="en-US" dirty="0" smtClean="0"/>
              <a:t>Intervention program for mothers</a:t>
            </a:r>
          </a:p>
          <a:p>
            <a:pPr marL="0" indent="0">
              <a:buNone/>
            </a:pPr>
            <a:endParaRPr lang="en-US" dirty="0"/>
          </a:p>
          <a:p>
            <a:pPr marL="0" indent="0">
              <a:buNone/>
            </a:pPr>
            <a:r>
              <a:rPr lang="en-US" dirty="0" smtClean="0"/>
              <a:t>The </a:t>
            </a:r>
            <a:r>
              <a:rPr lang="en-US" dirty="0"/>
              <a:t>promise for Europe if it implements this global empathetic consciousness policy for both Expats and Immigrants is less violence (Pinker, 2011), a more balanced population structure (no shift to ‘only’ elderly), more respect for differences between human beings and the ability to be tolerant, hopefully with the result that all Europeans and inhabitants of non-western countries will experience more prosperity. </a:t>
            </a:r>
            <a:endParaRPr lang="en-US" dirty="0" smtClean="0"/>
          </a:p>
          <a:p>
            <a:pPr marL="0" indent="0">
              <a:buNone/>
            </a:pPr>
            <a:r>
              <a:rPr lang="en-US" dirty="0" smtClean="0"/>
              <a:t>   </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16507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840" y="1114872"/>
            <a:ext cx="4546376" cy="454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22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Structure</a:t>
            </a:r>
            <a:endParaRPr lang="en-US" dirty="0"/>
          </a:p>
        </p:txBody>
      </p:sp>
      <p:sp>
        <p:nvSpPr>
          <p:cNvPr id="3" name="Tijdelijke aanduiding voor inhoud 2"/>
          <p:cNvSpPr>
            <a:spLocks noGrp="1"/>
          </p:cNvSpPr>
          <p:nvPr>
            <p:ph idx="1"/>
          </p:nvPr>
        </p:nvSpPr>
        <p:spPr/>
        <p:txBody>
          <a:bodyPr/>
          <a:lstStyle/>
          <a:p>
            <a:r>
              <a:rPr lang="en-US" dirty="0" smtClean="0"/>
              <a:t>Examples</a:t>
            </a:r>
          </a:p>
          <a:p>
            <a:endParaRPr lang="en-US" dirty="0"/>
          </a:p>
          <a:p>
            <a:r>
              <a:rPr lang="en-US" dirty="0" smtClean="0"/>
              <a:t>Background</a:t>
            </a:r>
          </a:p>
          <a:p>
            <a:endParaRPr lang="en-US" dirty="0"/>
          </a:p>
          <a:p>
            <a:r>
              <a:rPr lang="en-US" dirty="0" smtClean="0"/>
              <a:t>Why Immigrants’ and Expats’ are at stake</a:t>
            </a:r>
          </a:p>
          <a:p>
            <a:endParaRPr lang="en-US" dirty="0"/>
          </a:p>
          <a:p>
            <a:r>
              <a:rPr lang="en-US" dirty="0" smtClean="0"/>
              <a:t>Implementing a Global Empathetic consciousness</a:t>
            </a:r>
            <a:endParaRPr lang="en-US" dirty="0"/>
          </a:p>
        </p:txBody>
      </p:sp>
      <p:pic>
        <p:nvPicPr>
          <p:cNvPr id="1026" name="Picture 2" descr="C:\Program Files (x86)\Microsoft Office\MEDIA\CAGCAT10\j01580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40768"/>
            <a:ext cx="4569257" cy="53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7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316038"/>
            <a:ext cx="7772400" cy="1363662"/>
          </a:xfrm>
        </p:spPr>
        <p:txBody>
          <a:bodyPr/>
          <a:lstStyle/>
          <a:p>
            <a:r>
              <a:rPr lang="en-US" dirty="0" smtClean="0"/>
              <a:t>Examples</a:t>
            </a:r>
            <a:endParaRPr lang="en-US" dirty="0"/>
          </a:p>
        </p:txBody>
      </p:sp>
      <p:sp>
        <p:nvSpPr>
          <p:cNvPr id="3" name="Tijdelijke aanduiding voor tekst 2"/>
          <p:cNvSpPr>
            <a:spLocks noGrp="1"/>
          </p:cNvSpPr>
          <p:nvPr>
            <p:ph type="body" idx="4294967295"/>
          </p:nvPr>
        </p:nvSpPr>
        <p:spPr>
          <a:xfrm>
            <a:off x="0" y="2780928"/>
            <a:ext cx="7596336" cy="3528392"/>
          </a:xfrm>
        </p:spPr>
        <p:txBody>
          <a:bodyPr>
            <a:normAutofit lnSpcReduction="10000"/>
          </a:bodyPr>
          <a:lstStyle/>
          <a:p>
            <a:r>
              <a:rPr lang="en-US" dirty="0" smtClean="0"/>
              <a:t>A Turkish Expat and his carrier opportunities at a Dutch consultancy business</a:t>
            </a:r>
            <a:endParaRPr lang="en-US" dirty="0"/>
          </a:p>
          <a:p>
            <a:endParaRPr lang="en-US" dirty="0" smtClean="0"/>
          </a:p>
          <a:p>
            <a:r>
              <a:rPr lang="en-US" dirty="0" smtClean="0"/>
              <a:t>A Moroccan Immigrant and the illegal certification of his Moroccan University degree on a vocational education level</a:t>
            </a:r>
          </a:p>
          <a:p>
            <a:endParaRPr lang="en-US" dirty="0"/>
          </a:p>
          <a:p>
            <a:r>
              <a:rPr lang="en-US" dirty="0" smtClean="0"/>
              <a:t>The asylum paradox: producing ‘fog’ in the media</a:t>
            </a:r>
          </a:p>
          <a:p>
            <a:endParaRPr lang="en-US" dirty="0"/>
          </a:p>
          <a:p>
            <a:endParaRPr lang="en-US" dirty="0"/>
          </a:p>
        </p:txBody>
      </p:sp>
      <p:pic>
        <p:nvPicPr>
          <p:cNvPr id="2054" name="Picture 6" descr="http://us.123rf.com/400wm/400/400/chromaco/chromaco1204/chromaco120400012/13092076-cartoon-fastpitch-softball-with-mean-f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3480" y="692696"/>
            <a:ext cx="213248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63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Background</a:t>
            </a:r>
            <a:endParaRPr lang="en-US" dirty="0"/>
          </a:p>
        </p:txBody>
      </p:sp>
      <p:sp>
        <p:nvSpPr>
          <p:cNvPr id="3" name="Tijdelijke aanduiding voor inhoud 2"/>
          <p:cNvSpPr>
            <a:spLocks noGrp="1"/>
          </p:cNvSpPr>
          <p:nvPr>
            <p:ph idx="1"/>
          </p:nvPr>
        </p:nvSpPr>
        <p:spPr/>
        <p:txBody>
          <a:bodyPr/>
          <a:lstStyle/>
          <a:p>
            <a:r>
              <a:rPr lang="en-US" dirty="0" smtClean="0"/>
              <a:t>Net immigration (2001) in Europe is 3.0 per 1.000 inhabitants. In the United States 3.1 per 1.000 inhabitants</a:t>
            </a:r>
          </a:p>
          <a:p>
            <a:r>
              <a:rPr lang="en-US" dirty="0" smtClean="0"/>
              <a:t>In 2008 1.8 million non-western persons immigrated to Europe. The majority were Moroccans, China, India, Albania and Ukraine</a:t>
            </a:r>
          </a:p>
          <a:p>
            <a:r>
              <a:rPr lang="en-US" dirty="0" smtClean="0"/>
              <a:t>In 2010 31.4 million European (6,3%) inhabitants were born in a non-western country. Non registered immigrants are not included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840" y="548680"/>
            <a:ext cx="2376264" cy="133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41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Laws of Ravenstein(1885)</a:t>
            </a:r>
            <a:endParaRPr lang="en-US" dirty="0"/>
          </a:p>
        </p:txBody>
      </p:sp>
      <p:sp>
        <p:nvSpPr>
          <p:cNvPr id="3" name="Tijdelijke aanduiding voor inhoud 2"/>
          <p:cNvSpPr>
            <a:spLocks noGrp="1"/>
          </p:cNvSpPr>
          <p:nvPr>
            <p:ph idx="1"/>
          </p:nvPr>
        </p:nvSpPr>
        <p:spPr/>
        <p:txBody>
          <a:bodyPr>
            <a:normAutofit lnSpcReduction="10000"/>
          </a:bodyPr>
          <a:lstStyle/>
          <a:p>
            <a:r>
              <a:rPr lang="en-US" dirty="0"/>
              <a:t>Long-range immigrants usually move to urban </a:t>
            </a:r>
            <a:r>
              <a:rPr lang="en-US" dirty="0" smtClean="0"/>
              <a:t>areas</a:t>
            </a:r>
          </a:p>
          <a:p>
            <a:r>
              <a:rPr lang="en-US" dirty="0"/>
              <a:t>Rural dwellers are more immigratory than urban </a:t>
            </a:r>
            <a:r>
              <a:rPr lang="en-US" dirty="0" smtClean="0"/>
              <a:t>dwellers</a:t>
            </a:r>
          </a:p>
          <a:p>
            <a:r>
              <a:rPr lang="en-US" dirty="0"/>
              <a:t>Within their own country females are more immigratory than males, but males are more immigratory over long </a:t>
            </a:r>
            <a:r>
              <a:rPr lang="en-US" dirty="0" smtClean="0"/>
              <a:t>distances</a:t>
            </a:r>
          </a:p>
          <a:p>
            <a:r>
              <a:rPr lang="en-US" dirty="0"/>
              <a:t>Most immigrants are </a:t>
            </a:r>
            <a:r>
              <a:rPr lang="en-US" dirty="0" smtClean="0"/>
              <a:t>adults</a:t>
            </a:r>
          </a:p>
          <a:p>
            <a:r>
              <a:rPr lang="en-US" dirty="0"/>
              <a:t>Large towns grow more by immigration than by natural </a:t>
            </a:r>
            <a:r>
              <a:rPr lang="en-US" dirty="0" smtClean="0"/>
              <a:t>increase</a:t>
            </a:r>
          </a:p>
          <a:p>
            <a:r>
              <a:rPr lang="en-US" dirty="0"/>
              <a:t>Immigration increases with economic development</a:t>
            </a:r>
            <a:endParaRPr lang="en-US" dirty="0" smtClean="0"/>
          </a:p>
          <a:p>
            <a:endParaRPr lang="en-US" dirty="0" smtClean="0"/>
          </a:p>
          <a:p>
            <a:endParaRPr lang="en-US" dirty="0"/>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305" y="9322"/>
            <a:ext cx="198969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93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A new theory about immigration</a:t>
            </a:r>
            <a:endParaRPr lang="en-US" dirty="0"/>
          </a:p>
        </p:txBody>
      </p:sp>
      <p:sp>
        <p:nvSpPr>
          <p:cNvPr id="3" name="Tijdelijke aanduiding voor inhoud 2"/>
          <p:cNvSpPr>
            <a:spLocks noGrp="1"/>
          </p:cNvSpPr>
          <p:nvPr>
            <p:ph idx="1"/>
          </p:nvPr>
        </p:nvSpPr>
        <p:spPr/>
        <p:txBody>
          <a:bodyPr/>
          <a:lstStyle/>
          <a:p>
            <a:pPr marL="0" indent="0">
              <a:buNone/>
            </a:pPr>
            <a:r>
              <a:rPr lang="en-US" dirty="0" smtClean="0"/>
              <a:t>Bauder </a:t>
            </a:r>
            <a:r>
              <a:rPr lang="en-US" dirty="0"/>
              <a:t>(2006) suggests that all the international immigration of workers is necessary for the survival of industrialized economies. It turns the conventional fuel of international immigration on its head: it investigates how immigration regulates labor markets rather than labor markets shaping immigration </a:t>
            </a:r>
            <a:r>
              <a:rPr lang="en-US" dirty="0" smtClean="0"/>
              <a:t>flows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4437112"/>
            <a:ext cx="2968787" cy="180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8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Lee’s Push-Pull Theory</a:t>
            </a:r>
            <a:endParaRPr lang="en-US" dirty="0"/>
          </a:p>
        </p:txBody>
      </p:sp>
      <p:pic>
        <p:nvPicPr>
          <p:cNvPr id="4" name="irc_mi" descr="http://cgge.aag.org/Migration1e/ConceptualFramework_Jan10/PushPull_Theor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04864"/>
            <a:ext cx="5256584" cy="3168352"/>
          </a:xfrm>
          <a:prstGeom prst="rect">
            <a:avLst/>
          </a:prstGeom>
          <a:noFill/>
          <a:ln>
            <a:noFill/>
          </a:ln>
        </p:spPr>
      </p:pic>
    </p:spTree>
    <p:extLst>
      <p:ext uri="{BB962C8B-B14F-4D97-AF65-F5344CB8AC3E}">
        <p14:creationId xmlns:p14="http://schemas.microsoft.com/office/powerpoint/2010/main" val="158366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352" y="980728"/>
            <a:ext cx="7772400" cy="1440160"/>
          </a:xfrm>
        </p:spPr>
        <p:txBody>
          <a:bodyPr/>
          <a:lstStyle/>
          <a:p>
            <a:r>
              <a:rPr lang="en-US" dirty="0" smtClean="0"/>
              <a:t>Eurostat (2011): do immigrants benefit?  </a:t>
            </a:r>
            <a:endParaRPr lang="en-US" dirty="0"/>
          </a:p>
        </p:txBody>
      </p:sp>
      <p:sp>
        <p:nvSpPr>
          <p:cNvPr id="3" name="Tijdelijke aanduiding voor tekst 2"/>
          <p:cNvSpPr>
            <a:spLocks noGrp="1"/>
          </p:cNvSpPr>
          <p:nvPr>
            <p:ph type="body" idx="1"/>
          </p:nvPr>
        </p:nvSpPr>
        <p:spPr>
          <a:xfrm>
            <a:off x="530352" y="2704664"/>
            <a:ext cx="7772400" cy="3532648"/>
          </a:xfrm>
        </p:spPr>
        <p:txBody>
          <a:bodyPr>
            <a:normAutofit fontScale="92500"/>
          </a:bodyPr>
          <a:lstStyle/>
          <a:p>
            <a:pPr marL="457200" indent="-457200">
              <a:buFont typeface="+mj-lt"/>
              <a:buAutoNum type="arabicPeriod"/>
            </a:pPr>
            <a:r>
              <a:rPr lang="en-US" dirty="0" smtClean="0"/>
              <a:t>Labor market participation 1</a:t>
            </a:r>
            <a:r>
              <a:rPr lang="en-US" baseline="30000" dirty="0" smtClean="0"/>
              <a:t>st</a:t>
            </a:r>
            <a:r>
              <a:rPr lang="en-US" dirty="0" smtClean="0"/>
              <a:t> generation unfavorable compared to native-born and nationals (in particular with with one child)</a:t>
            </a:r>
          </a:p>
          <a:p>
            <a:pPr marL="457200" indent="-457200">
              <a:buFont typeface="+mj-lt"/>
              <a:buAutoNum type="arabicPeriod"/>
            </a:pPr>
            <a:r>
              <a:rPr lang="en-US" dirty="0" smtClean="0"/>
              <a:t> High levels of unemployment for both males and females, independent of education level </a:t>
            </a:r>
          </a:p>
          <a:p>
            <a:pPr marL="457200" indent="-457200">
              <a:buFont typeface="+mj-lt"/>
              <a:buAutoNum type="arabicPeriod"/>
            </a:pPr>
            <a:r>
              <a:rPr lang="en-US" dirty="0" smtClean="0"/>
              <a:t>High risk of poverty for low SES immigrants, in particular in household with children. This goes hand in hand with poor housing conditions</a:t>
            </a:r>
          </a:p>
          <a:p>
            <a:pPr marL="457200" indent="-457200">
              <a:buFont typeface="+mj-lt"/>
              <a:buAutoNum type="arabicPeriod"/>
            </a:pPr>
            <a:r>
              <a:rPr lang="en-US" dirty="0" smtClean="0"/>
              <a:t>The second generation immigrants perform better on the labor market but still less than the natives</a:t>
            </a:r>
          </a:p>
          <a:p>
            <a:pPr marL="457200" indent="-457200">
              <a:buFont typeface="+mj-lt"/>
              <a:buAutoNum type="arabicPeriod"/>
            </a:pPr>
            <a:r>
              <a:rPr lang="en-US" dirty="0" smtClean="0"/>
              <a:t>High drop-out of second generation in education </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66525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 </a:t>
            </a:r>
            <a:endParaRPr lang="en-US" dirty="0"/>
          </a:p>
        </p:txBody>
      </p:sp>
      <p:sp>
        <p:nvSpPr>
          <p:cNvPr id="5" name="Rechthoek 4"/>
          <p:cNvSpPr/>
          <p:nvPr/>
        </p:nvSpPr>
        <p:spPr>
          <a:xfrm>
            <a:off x="539553" y="1839556"/>
            <a:ext cx="5112568" cy="2585323"/>
          </a:xfrm>
          <a:prstGeom prst="rect">
            <a:avLst/>
          </a:prstGeom>
        </p:spPr>
        <p:txBody>
          <a:bodyPr wrap="square">
            <a:spAutoFit/>
          </a:bodyPr>
          <a:lstStyle/>
          <a:p>
            <a:pPr lvl="0"/>
            <a:r>
              <a:rPr lang="en-US" dirty="0">
                <a:solidFill>
                  <a:prstClr val="black"/>
                </a:solidFill>
              </a:rPr>
              <a:t>Although Lee (1966) may be right in the long run as has also been suggested by Scheffer discussing the position of Irish immigrants in United States of America (2007) these results cannot be explained otherwise than that the position of mainly non-western immigrants and expats in Europe are at stake</a:t>
            </a:r>
            <a:r>
              <a:rPr lang="en-US" dirty="0" smtClean="0">
                <a:solidFill>
                  <a:prstClr val="black"/>
                </a:solidFill>
              </a:rPr>
              <a:t>.</a:t>
            </a:r>
          </a:p>
          <a:p>
            <a:pPr lvl="0"/>
            <a:endParaRPr lang="en-US" dirty="0">
              <a:solidFill>
                <a:prstClr val="black"/>
              </a:solidFill>
            </a:endParaRPr>
          </a:p>
          <a:p>
            <a:pPr lvl="0"/>
            <a:endParaRPr lang="en-US"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861048"/>
            <a:ext cx="3528392" cy="27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62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660</TotalTime>
  <Words>1015</Words>
  <Application>Microsoft Office PowerPoint</Application>
  <PresentationFormat>Diavoorstelling (4:3)</PresentationFormat>
  <Paragraphs>96</Paragraphs>
  <Slides>17</Slides>
  <Notes>0</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Stroom</vt:lpstr>
      <vt:lpstr>A Global empathetic European consciousness policy for Non-Western Immigrants, Expats and Extended Family  </vt:lpstr>
      <vt:lpstr>Structure</vt:lpstr>
      <vt:lpstr>Examples</vt:lpstr>
      <vt:lpstr>Background</vt:lpstr>
      <vt:lpstr>Laws of Ravenstein(1885)</vt:lpstr>
      <vt:lpstr>A new theory about immigration</vt:lpstr>
      <vt:lpstr>Lee’s Push-Pull Theory</vt:lpstr>
      <vt:lpstr>Eurostat (2011): do immigrants benefit?  </vt:lpstr>
      <vt:lpstr>Conclusion </vt:lpstr>
      <vt:lpstr>Why Immigrants’ and Expats’ positions are at stake</vt:lpstr>
      <vt:lpstr>From the perspective of Immigrants and Expats</vt:lpstr>
      <vt:lpstr>From the perspective of  indigenous people</vt:lpstr>
      <vt:lpstr>Protective factors against a negative outcome of immigration and expatriation </vt:lpstr>
      <vt:lpstr>Implementing a global empathetic consciousness</vt:lpstr>
      <vt:lpstr>PowerPoint-presentatie</vt:lpstr>
      <vt:lpstr>The Amsterdam experience with global empathetic consciousness</vt:lpstr>
      <vt:lpstr>PowerPoint-presentatie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Global empathetic European consciousness’ policy for Non-Western Immigrants, Expats and Extended Family  </dc:title>
  <dc:creator>Carl Steinmetz</dc:creator>
  <cp:lastModifiedBy>Carl Steinmetz</cp:lastModifiedBy>
  <cp:revision>50</cp:revision>
  <dcterms:created xsi:type="dcterms:W3CDTF">2013-06-02T09:00:26Z</dcterms:created>
  <dcterms:modified xsi:type="dcterms:W3CDTF">2014-04-04T08:19:42Z</dcterms:modified>
</cp:coreProperties>
</file>