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DF069F-F550-45FA-836A-C5A5B39BCF0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C17B25-6681-40FB-9DDF-F8CCAD24724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Expats at stake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success by mourning , adapting and coping with acculturation stress </a:t>
            </a:r>
          </a:p>
          <a:p>
            <a:r>
              <a:rPr lang="en-US" dirty="0" smtClean="0"/>
              <a:t>Eindhoven 14 April 2014</a:t>
            </a:r>
            <a:endParaRPr lang="en-US" dirty="0"/>
          </a:p>
        </p:txBody>
      </p:sp>
      <p:pic>
        <p:nvPicPr>
          <p:cNvPr id="4" name="Afbeelding 3" descr="logo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221088"/>
            <a:ext cx="476250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715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76264" cy="13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psychological processes gone wrong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Enculturation = first culture learning</a:t>
            </a:r>
          </a:p>
          <a:p>
            <a:r>
              <a:rPr lang="en-US" dirty="0" smtClean="0"/>
              <a:t>Acculturation = twofold, for the newcomer (dealing with the twilight zone) and the indigenous (non-excluding, not only favors for the own group, non- discrimination): if psychological gone wrong acculturation stress </a:t>
            </a:r>
          </a:p>
          <a:p>
            <a:r>
              <a:rPr lang="en-US" dirty="0" smtClean="0"/>
              <a:t>If wrong Expatriation Trauma (Freud, 1917, Mourning and Melancholia)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Expat Measures according Akhtar (2011)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Repudiation (I do not have to mourn, I am going back)</a:t>
            </a:r>
          </a:p>
          <a:p>
            <a:r>
              <a:rPr lang="en-US" dirty="0" smtClean="0"/>
              <a:t>Return (the fantasy of return is a someday fantasy)</a:t>
            </a:r>
          </a:p>
          <a:p>
            <a:r>
              <a:rPr lang="en-US" dirty="0" smtClean="0"/>
              <a:t>Replication (the Expat wishes to replicate what she/ he has lost)</a:t>
            </a:r>
          </a:p>
          <a:p>
            <a:r>
              <a:rPr lang="en-US" dirty="0" smtClean="0"/>
              <a:t>Reunion (the wish to capture an idealized past)</a:t>
            </a:r>
          </a:p>
          <a:p>
            <a:r>
              <a:rPr lang="en-US" dirty="0" smtClean="0"/>
              <a:t>Reparation (the inner awareness that one has to repair propels sublimation and creativity)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family and children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Collectivism = embeddedness (relatedness and interdependency)</a:t>
            </a:r>
          </a:p>
          <a:p>
            <a:r>
              <a:rPr lang="en-US" dirty="0" smtClean="0"/>
              <a:t>Individualism = autonomy (independent)</a:t>
            </a:r>
          </a:p>
          <a:p>
            <a:r>
              <a:rPr lang="en-US" dirty="0" smtClean="0"/>
              <a:t>Expatriation = risk of loss of support of extended family and years of stress, divorce, separation and failure</a:t>
            </a:r>
          </a:p>
          <a:p>
            <a:r>
              <a:rPr lang="en-US" dirty="0" smtClean="0"/>
              <a:t>Expats = a preventive mother and children's program  (with a focus on raising children in three cultures): mothers at stake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Mourning and adaptation in practice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420888"/>
            <a:ext cx="6367264" cy="30655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3384376" cy="18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70" y="2415884"/>
            <a:ext cx="2238555" cy="18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4" y="4231974"/>
            <a:ext cx="2160240" cy="13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Poem(Gabriela Mistral)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b="1" dirty="0" smtClean="0"/>
              <a:t>I am two.</a:t>
            </a:r>
          </a:p>
          <a:p>
            <a:pPr indent="0">
              <a:buNone/>
            </a:pPr>
            <a:r>
              <a:rPr lang="en-US" sz="2400" b="1" dirty="0" smtClean="0"/>
              <a:t>One looks back. The other turns to the sea.</a:t>
            </a:r>
          </a:p>
          <a:p>
            <a:pPr indent="0">
              <a:buNone/>
            </a:pPr>
            <a:r>
              <a:rPr lang="en-US" sz="2400" b="1" dirty="0" smtClean="0"/>
              <a:t>The nape of my neck seethes with good-byes and my breast with yearning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4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coach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56543"/>
            <a:ext cx="6408712" cy="321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My own experience as an expat</a:t>
            </a:r>
          </a:p>
          <a:p>
            <a:r>
              <a:rPr lang="en-US" dirty="0" smtClean="0"/>
              <a:t>Expats: definitions and facts</a:t>
            </a:r>
          </a:p>
          <a:p>
            <a:r>
              <a:rPr lang="en-US" dirty="0" smtClean="0"/>
              <a:t>Socio-psychological processes</a:t>
            </a:r>
          </a:p>
          <a:p>
            <a:r>
              <a:rPr lang="en-US" dirty="0" smtClean="0"/>
              <a:t>Mourning and adaptation</a:t>
            </a:r>
          </a:p>
          <a:p>
            <a:r>
              <a:rPr lang="en-US" dirty="0" smtClean="0"/>
              <a:t>The Internet Coach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1624313" cy="10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3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Adventurist on a long journey abroad</a:t>
            </a:r>
          </a:p>
          <a:p>
            <a:r>
              <a:rPr lang="en-US" dirty="0" smtClean="0"/>
              <a:t>The next and necessary step in a carrier</a:t>
            </a:r>
          </a:p>
          <a:p>
            <a:r>
              <a:rPr lang="en-US" dirty="0" smtClean="0"/>
              <a:t>Never mentioned are the psychological risks of failure or alienation</a:t>
            </a:r>
          </a:p>
          <a:p>
            <a:r>
              <a:rPr lang="en-US" dirty="0" smtClean="0"/>
              <a:t>Never mentioned are risks of living apart from the extended family</a:t>
            </a:r>
          </a:p>
          <a:p>
            <a:r>
              <a:rPr lang="en-US" dirty="0" smtClean="0"/>
              <a:t>Unclear are responsibilities (personal, multinational, governments in mother and fatherland) for a proper ‘landing’ of an expat. Excluded is the perspective of humans in a new human environment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1"/>
            <a:ext cx="10081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own expat experience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49" y="2216764"/>
            <a:ext cx="263462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1676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55" y="4000466"/>
            <a:ext cx="2668028" cy="14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83" y="3969364"/>
            <a:ext cx="2609850" cy="15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own experience as an expat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Ministry of Justice arranged everything (income, extra living money, paper work)</a:t>
            </a:r>
          </a:p>
          <a:p>
            <a:r>
              <a:rPr lang="en-US" dirty="0" smtClean="0"/>
              <a:t>Ottawa hotel to apartment (outside city, later downtown )</a:t>
            </a:r>
          </a:p>
          <a:p>
            <a:r>
              <a:rPr lang="en-US" dirty="0" smtClean="0"/>
              <a:t>Vancouver: Bay Hotel to colleagues)  </a:t>
            </a:r>
          </a:p>
          <a:p>
            <a:r>
              <a:rPr lang="en-US" dirty="0" smtClean="0"/>
              <a:t>Transport (busses or biking)</a:t>
            </a:r>
          </a:p>
          <a:p>
            <a:r>
              <a:rPr lang="en-US" dirty="0" smtClean="0"/>
              <a:t>Shopping (credit card)</a:t>
            </a:r>
          </a:p>
          <a:p>
            <a:r>
              <a:rPr lang="en-US" dirty="0" smtClean="0"/>
              <a:t>Social Contacts (1T1 ok, manyT1 alienated)</a:t>
            </a:r>
          </a:p>
          <a:p>
            <a:r>
              <a:rPr lang="en-US" dirty="0" smtClean="0"/>
              <a:t>Two cultures (Ottawa and Vancouver)</a:t>
            </a:r>
          </a:p>
          <a:p>
            <a:r>
              <a:rPr lang="en-US" dirty="0" smtClean="0"/>
              <a:t>Traveling every week over long distances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9214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83" y="1364951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1" y="3169940"/>
            <a:ext cx="3638833" cy="236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9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expats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Multinational and expat (1-3 years?) and Commuter = Expat?</a:t>
            </a:r>
          </a:p>
          <a:p>
            <a:r>
              <a:rPr lang="en-US" dirty="0" smtClean="0"/>
              <a:t>Expat: motherland &gt; fatherland &gt; motherland or new fatherland</a:t>
            </a:r>
          </a:p>
          <a:p>
            <a:r>
              <a:rPr lang="en-US" dirty="0" smtClean="0"/>
              <a:t>Citizen&gt; Expat&gt; alien when returning motherland or excluded when becoming immigrant</a:t>
            </a:r>
          </a:p>
          <a:p>
            <a:r>
              <a:rPr lang="en-US" dirty="0" smtClean="0"/>
              <a:t>Responsible for wellbeing Expat: motherland, fatherland and business/ multinational</a:t>
            </a:r>
          </a:p>
          <a:p>
            <a:r>
              <a:rPr lang="en-US" dirty="0" smtClean="0"/>
              <a:t>Definition of responsibility: a) Economic, b) Practical (social services) and c) Psychosocial</a:t>
            </a:r>
          </a:p>
          <a:p>
            <a:r>
              <a:rPr lang="en-US" dirty="0" smtClean="0"/>
              <a:t>If definition is unclear then the outcome data cannot be compared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9632" y="1295400"/>
            <a:ext cx="6264696" cy="981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Socio-psychological </a:t>
            </a:r>
            <a:br>
              <a:rPr lang="en-US" dirty="0" smtClean="0"/>
            </a:br>
            <a:r>
              <a:rPr lang="en-US" dirty="0" smtClean="0"/>
              <a:t>Processes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2" y="2647950"/>
            <a:ext cx="3901072" cy="20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Socio-Psychological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Expatriation # repotting a plant</a:t>
            </a:r>
          </a:p>
          <a:p>
            <a:r>
              <a:rPr lang="en-US" dirty="0" smtClean="0"/>
              <a:t>Expatriation &gt; adventure, migrate, rural or ocean to urban</a:t>
            </a:r>
          </a:p>
          <a:p>
            <a:r>
              <a:rPr lang="en-US" dirty="0" smtClean="0"/>
              <a:t>Expatriation = (temporary) farewell to motherland</a:t>
            </a:r>
          </a:p>
          <a:p>
            <a:r>
              <a:rPr lang="en-US" dirty="0" smtClean="0"/>
              <a:t>Expatriation = coping with a new identity transformation </a:t>
            </a:r>
          </a:p>
          <a:p>
            <a:endParaRPr lang="en-US" dirty="0"/>
          </a:p>
          <a:p>
            <a:r>
              <a:rPr lang="en-US" dirty="0" smtClean="0"/>
              <a:t>Ideal result of expatriation = bi-culturalism (not assimilation or segregation)</a:t>
            </a:r>
          </a:p>
          <a:p>
            <a:r>
              <a:rPr lang="en-US" dirty="0" smtClean="0"/>
              <a:t>Non Ideal result = individual of collectivist identity problem with key questions about retaining own culture and contacts/ participation with indigenous persons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Zwarte da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2980</TotalTime>
  <Words>565</Words>
  <Application>Microsoft Office PowerPoint</Application>
  <PresentationFormat>Diavoorstelling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Couture</vt:lpstr>
      <vt:lpstr>Expats at stake</vt:lpstr>
      <vt:lpstr>Structure</vt:lpstr>
      <vt:lpstr>Introduction</vt:lpstr>
      <vt:lpstr>My own expat experience</vt:lpstr>
      <vt:lpstr>My own experience as an expat</vt:lpstr>
      <vt:lpstr>PowerPoint-presentatie</vt:lpstr>
      <vt:lpstr>Definitions expats</vt:lpstr>
      <vt:lpstr>Socio-psychological  Processes </vt:lpstr>
      <vt:lpstr>Socio-Psychological</vt:lpstr>
      <vt:lpstr>PowerPoint-presentatie</vt:lpstr>
      <vt:lpstr>If psychological processes gone wrong</vt:lpstr>
      <vt:lpstr>Expat Measures according Akhtar (2011)</vt:lpstr>
      <vt:lpstr>Extended family and children</vt:lpstr>
      <vt:lpstr>Mourning and adaptation in practice</vt:lpstr>
      <vt:lpstr>A Poem(Gabriela Mistral)</vt:lpstr>
      <vt:lpstr>Internet coach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Expats at stake</dc:title>
  <dc:creator>Carl Steinmetz</dc:creator>
  <cp:lastModifiedBy>Carl Steinmetz</cp:lastModifiedBy>
  <cp:revision>44</cp:revision>
  <dcterms:created xsi:type="dcterms:W3CDTF">2014-04-04T11:33:40Z</dcterms:created>
  <dcterms:modified xsi:type="dcterms:W3CDTF">2014-04-08T20:04:07Z</dcterms:modified>
</cp:coreProperties>
</file>