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handoutMasterIdLst>
    <p:handoutMasterId r:id="rId26"/>
  </p:handoutMasterIdLst>
  <p:sldIdLst>
    <p:sldId id="256" r:id="rId3"/>
    <p:sldId id="257" r:id="rId4"/>
    <p:sldId id="258" r:id="rId5"/>
    <p:sldId id="260" r:id="rId6"/>
    <p:sldId id="262" r:id="rId7"/>
    <p:sldId id="263" r:id="rId8"/>
    <p:sldId id="274" r:id="rId9"/>
    <p:sldId id="272" r:id="rId10"/>
    <p:sldId id="273" r:id="rId11"/>
    <p:sldId id="266" r:id="rId12"/>
    <p:sldId id="268" r:id="rId13"/>
    <p:sldId id="270" r:id="rId14"/>
    <p:sldId id="271" r:id="rId15"/>
    <p:sldId id="280" r:id="rId16"/>
    <p:sldId id="275" r:id="rId17"/>
    <p:sldId id="276" r:id="rId18"/>
    <p:sldId id="277" r:id="rId19"/>
    <p:sldId id="278" r:id="rId20"/>
    <p:sldId id="279" r:id="rId21"/>
    <p:sldId id="281" r:id="rId22"/>
    <p:sldId id="282" r:id="rId23"/>
    <p:sldId id="283" r:id="rId24"/>
    <p:sldId id="284" r:id="rId25"/>
  </p:sldIdLst>
  <p:sldSz cx="9144000" cy="6858000" type="screen4x3"/>
  <p:notesSz cx="66690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602" y="-72"/>
      </p:cViewPr>
      <p:guideLst>
        <p:guide orient="horz" pos="2160"/>
        <p:guide pos="2880"/>
      </p:guideLst>
    </p:cSldViewPr>
  </p:slideViewPr>
  <p:notesTextViewPr>
    <p:cViewPr>
      <p:scale>
        <a:sx n="1" d="1"/>
        <a:sy n="1" d="1"/>
      </p:scale>
      <p:origin x="0" y="0"/>
    </p:cViewPr>
  </p:notesTextViewPr>
  <p:sorterViewPr>
    <p:cViewPr>
      <p:scale>
        <a:sx n="100" d="100"/>
        <a:sy n="100" d="100"/>
      </p:scale>
      <p:origin x="0" y="104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en-US"/>
          </a:p>
        </p:txBody>
      </p:sp>
      <p:sp>
        <p:nvSpPr>
          <p:cNvPr id="3" name="Tijdelijke aanduiding voor datum 2"/>
          <p:cNvSpPr>
            <a:spLocks noGrp="1"/>
          </p:cNvSpPr>
          <p:nvPr>
            <p:ph type="dt" sz="quarter" idx="1"/>
          </p:nvPr>
        </p:nvSpPr>
        <p:spPr>
          <a:xfrm>
            <a:off x="3777607" y="0"/>
            <a:ext cx="2889938" cy="496332"/>
          </a:xfrm>
          <a:prstGeom prst="rect">
            <a:avLst/>
          </a:prstGeom>
        </p:spPr>
        <p:txBody>
          <a:bodyPr vert="horz" lIns="91440" tIns="45720" rIns="91440" bIns="45720" rtlCol="0"/>
          <a:lstStyle>
            <a:lvl1pPr algn="r">
              <a:defRPr sz="1200"/>
            </a:lvl1pPr>
          </a:lstStyle>
          <a:p>
            <a:fld id="{98E67613-D20B-4D07-B085-1DF35AA204DC}" type="datetimeFigureOut">
              <a:rPr lang="en-US" smtClean="0"/>
              <a:t>1/6/2015</a:t>
            </a:fld>
            <a:endParaRPr lang="en-US"/>
          </a:p>
        </p:txBody>
      </p:sp>
      <p:sp>
        <p:nvSpPr>
          <p:cNvPr id="4" name="Tijdelijke aanduiding voor voettekst 3"/>
          <p:cNvSpPr>
            <a:spLocks noGrp="1"/>
          </p:cNvSpPr>
          <p:nvPr>
            <p:ph type="ftr" sz="quarter" idx="2"/>
          </p:nvPr>
        </p:nvSpPr>
        <p:spPr>
          <a:xfrm>
            <a:off x="0" y="9428583"/>
            <a:ext cx="2889938" cy="496332"/>
          </a:xfrm>
          <a:prstGeom prst="rect">
            <a:avLst/>
          </a:prstGeom>
        </p:spPr>
        <p:txBody>
          <a:bodyPr vert="horz" lIns="91440" tIns="45720" rIns="91440" bIns="45720" rtlCol="0" anchor="b"/>
          <a:lstStyle>
            <a:lvl1pPr algn="l">
              <a:defRPr sz="1200"/>
            </a:lvl1pPr>
          </a:lstStyle>
          <a:p>
            <a:endParaRPr lang="en-US"/>
          </a:p>
        </p:txBody>
      </p:sp>
      <p:sp>
        <p:nvSpPr>
          <p:cNvPr id="5" name="Tijdelijke aanduiding voor dianummer 4"/>
          <p:cNvSpPr>
            <a:spLocks noGrp="1"/>
          </p:cNvSpPr>
          <p:nvPr>
            <p:ph type="sldNum" sz="quarter" idx="3"/>
          </p:nvPr>
        </p:nvSpPr>
        <p:spPr>
          <a:xfrm>
            <a:off x="3777607" y="9428583"/>
            <a:ext cx="2889938" cy="496332"/>
          </a:xfrm>
          <a:prstGeom prst="rect">
            <a:avLst/>
          </a:prstGeom>
        </p:spPr>
        <p:txBody>
          <a:bodyPr vert="horz" lIns="91440" tIns="45720" rIns="91440" bIns="45720" rtlCol="0" anchor="b"/>
          <a:lstStyle>
            <a:lvl1pPr algn="r">
              <a:defRPr sz="1200"/>
            </a:lvl1pPr>
          </a:lstStyle>
          <a:p>
            <a:fld id="{6EA08A92-229A-4587-9A1E-BB3F846C3C7C}" type="slidenum">
              <a:rPr lang="en-US" smtClean="0"/>
              <a:t>‹nr.›</a:t>
            </a:fld>
            <a:endParaRPr lang="en-US"/>
          </a:p>
        </p:txBody>
      </p:sp>
    </p:spTree>
    <p:extLst>
      <p:ext uri="{BB962C8B-B14F-4D97-AF65-F5344CB8AC3E}">
        <p14:creationId xmlns:p14="http://schemas.microsoft.com/office/powerpoint/2010/main" val="173627144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bg>
      <p:bgRef idx="1001">
        <a:schemeClr val="bg1"/>
      </p:bgRef>
    </p:bg>
    <p:spTree>
      <p:nvGrpSpPr>
        <p:cNvPr id="1" name=""/>
        <p:cNvGrpSpPr/>
        <p:nvPr/>
      </p:nvGrpSpPr>
      <p:grpSpPr>
        <a:xfrm>
          <a:off x="0" y="0"/>
          <a:ext cx="0" cy="0"/>
          <a:chOff x="0" y="0"/>
          <a:chExt cx="0" cy="0"/>
        </a:xfrm>
      </p:grpSpPr>
      <p:sp>
        <p:nvSpPr>
          <p:cNvPr id="8" name="Titel 7"/>
          <p:cNvSpPr>
            <a:spLocks noGrp="1"/>
          </p:cNvSpPr>
          <p:nvPr>
            <p:ph type="ctrTitle"/>
          </p:nvPr>
        </p:nvSpPr>
        <p:spPr>
          <a:xfrm>
            <a:off x="2286000" y="3124200"/>
            <a:ext cx="6172200" cy="1894362"/>
          </a:xfrm>
        </p:spPr>
        <p:txBody>
          <a:bodyPr/>
          <a:lstStyle>
            <a:lvl1pPr>
              <a:defRPr b="1"/>
            </a:lvl1pPr>
          </a:lstStyle>
          <a:p>
            <a:r>
              <a:rPr kumimoji="0" lang="nl-NL" smtClean="0"/>
              <a:t>Klik om de stijl te bewerken</a:t>
            </a:r>
            <a:endParaRPr kumimoji="0" lang="en-US"/>
          </a:p>
        </p:txBody>
      </p:sp>
      <p:sp>
        <p:nvSpPr>
          <p:cNvPr id="9" name="Ondertitel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nl-NL" smtClean="0"/>
              <a:t>Klik om de ondertitelstijl van het model te bewerken</a:t>
            </a:r>
            <a:endParaRPr kumimoji="0" lang="en-US"/>
          </a:p>
        </p:txBody>
      </p:sp>
      <p:sp>
        <p:nvSpPr>
          <p:cNvPr id="28" name="Tijdelijke aanduiding voor datum 27"/>
          <p:cNvSpPr>
            <a:spLocks noGrp="1"/>
          </p:cNvSpPr>
          <p:nvPr>
            <p:ph type="dt" sz="half" idx="10"/>
          </p:nvPr>
        </p:nvSpPr>
        <p:spPr bwMode="auto">
          <a:xfrm rot="5400000">
            <a:off x="7764621" y="1174097"/>
            <a:ext cx="2286000" cy="381000"/>
          </a:xfrm>
        </p:spPr>
        <p:txBody>
          <a:bodyPr/>
          <a:lstStyle/>
          <a:p>
            <a:fld id="{8325EFEA-2C02-4ED3-A859-F22510F656B0}" type="datetimeFigureOut">
              <a:rPr lang="en-US" smtClean="0"/>
              <a:t>1/6/2015</a:t>
            </a:fld>
            <a:endParaRPr lang="en-US"/>
          </a:p>
        </p:txBody>
      </p:sp>
      <p:sp>
        <p:nvSpPr>
          <p:cNvPr id="17" name="Tijdelijke aanduiding voor voettekst 16"/>
          <p:cNvSpPr>
            <a:spLocks noGrp="1"/>
          </p:cNvSpPr>
          <p:nvPr>
            <p:ph type="ftr" sz="quarter" idx="11"/>
          </p:nvPr>
        </p:nvSpPr>
        <p:spPr bwMode="auto">
          <a:xfrm rot="5400000">
            <a:off x="7077269" y="4181669"/>
            <a:ext cx="3657600" cy="384048"/>
          </a:xfrm>
        </p:spPr>
        <p:txBody>
          <a:bodyPr/>
          <a:lstStyle/>
          <a:p>
            <a:endParaRPr lang="en-US"/>
          </a:p>
        </p:txBody>
      </p:sp>
      <p:sp>
        <p:nvSpPr>
          <p:cNvPr id="10" name="Rechthoek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hthoek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hthoek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hthoek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hte verbindingslijn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hte verbindingslijn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Rechte verbindingslijn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Rechte verbindingslijn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Rechte verbindingslijn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Rechte verbindingslijn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hthoek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Tijdelijke aanduiding voor dianummer 28"/>
          <p:cNvSpPr>
            <a:spLocks noGrp="1"/>
          </p:cNvSpPr>
          <p:nvPr>
            <p:ph type="sldNum" sz="quarter" idx="12"/>
          </p:nvPr>
        </p:nvSpPr>
        <p:spPr bwMode="auto">
          <a:xfrm>
            <a:off x="1325544" y="4928702"/>
            <a:ext cx="609600" cy="517524"/>
          </a:xfrm>
        </p:spPr>
        <p:txBody>
          <a:bodyPr/>
          <a:lstStyle/>
          <a:p>
            <a:fld id="{D603DABE-CD32-4F73-9C2F-0DE4852EE330}" type="slidenum">
              <a:rPr lang="en-US" smtClean="0"/>
              <a:t>‹nr.›</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smtClean="0"/>
              <a:t>Klik om de stijl te bewerken</a:t>
            </a:r>
            <a:endParaRPr kumimoji="0" lang="en-US"/>
          </a:p>
        </p:txBody>
      </p:sp>
      <p:sp>
        <p:nvSpPr>
          <p:cNvPr id="3" name="Tijdelijke aanduiding voor verticale tekst 2"/>
          <p:cNvSpPr>
            <a:spLocks noGrp="1"/>
          </p:cNvSpPr>
          <p:nvPr>
            <p:ph type="body" orient="vert" idx="1"/>
          </p:nvPr>
        </p:nvSpPr>
        <p:spPr/>
        <p:txBody>
          <a:bodyPr vert="eaVer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datum 3"/>
          <p:cNvSpPr>
            <a:spLocks noGrp="1"/>
          </p:cNvSpPr>
          <p:nvPr>
            <p:ph type="dt" sz="half" idx="10"/>
          </p:nvPr>
        </p:nvSpPr>
        <p:spPr/>
        <p:txBody>
          <a:bodyPr/>
          <a:lstStyle/>
          <a:p>
            <a:fld id="{8325EFEA-2C02-4ED3-A859-F22510F656B0}" type="datetimeFigureOut">
              <a:rPr lang="en-US" smtClean="0"/>
              <a:t>1/6/2015</a:t>
            </a:fld>
            <a:endParaRPr lang="en-US"/>
          </a:p>
        </p:txBody>
      </p:sp>
      <p:sp>
        <p:nvSpPr>
          <p:cNvPr id="5" name="Tijdelijke aanduiding voor voettekst 4"/>
          <p:cNvSpPr>
            <a:spLocks noGrp="1"/>
          </p:cNvSpPr>
          <p:nvPr>
            <p:ph type="ftr" sz="quarter" idx="11"/>
          </p:nvPr>
        </p:nvSpPr>
        <p:spPr/>
        <p:txBody>
          <a:bodyPr/>
          <a:lstStyle/>
          <a:p>
            <a:endParaRPr lang="en-US"/>
          </a:p>
        </p:txBody>
      </p:sp>
      <p:sp>
        <p:nvSpPr>
          <p:cNvPr id="6" name="Tijdelijke aanduiding voor dianummer 5"/>
          <p:cNvSpPr>
            <a:spLocks noGrp="1"/>
          </p:cNvSpPr>
          <p:nvPr>
            <p:ph type="sldNum" sz="quarter" idx="12"/>
          </p:nvPr>
        </p:nvSpPr>
        <p:spPr/>
        <p:txBody>
          <a:bodyPr/>
          <a:lstStyle/>
          <a:p>
            <a:fld id="{D603DABE-CD32-4F73-9C2F-0DE4852EE330}" type="slidenum">
              <a:rPr lang="en-US" smtClean="0"/>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9"/>
            <a:ext cx="1676400" cy="5851525"/>
          </a:xfrm>
        </p:spPr>
        <p:txBody>
          <a:bodyPr vert="eaVert"/>
          <a:lstStyle/>
          <a:p>
            <a:r>
              <a:rPr kumimoji="0" lang="nl-NL" smtClean="0"/>
              <a:t>Klik om de stijl te bewerken</a:t>
            </a:r>
            <a:endParaRPr kumimoji="0" lang="en-US"/>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datum 3"/>
          <p:cNvSpPr>
            <a:spLocks noGrp="1"/>
          </p:cNvSpPr>
          <p:nvPr>
            <p:ph type="dt" sz="half" idx="10"/>
          </p:nvPr>
        </p:nvSpPr>
        <p:spPr/>
        <p:txBody>
          <a:bodyPr/>
          <a:lstStyle/>
          <a:p>
            <a:fld id="{8325EFEA-2C02-4ED3-A859-F22510F656B0}" type="datetimeFigureOut">
              <a:rPr lang="en-US" smtClean="0"/>
              <a:t>1/6/2015</a:t>
            </a:fld>
            <a:endParaRPr lang="en-US"/>
          </a:p>
        </p:txBody>
      </p:sp>
      <p:sp>
        <p:nvSpPr>
          <p:cNvPr id="5" name="Tijdelijke aanduiding voor voettekst 4"/>
          <p:cNvSpPr>
            <a:spLocks noGrp="1"/>
          </p:cNvSpPr>
          <p:nvPr>
            <p:ph type="ftr" sz="quarter" idx="11"/>
          </p:nvPr>
        </p:nvSpPr>
        <p:spPr/>
        <p:txBody>
          <a:bodyPr/>
          <a:lstStyle/>
          <a:p>
            <a:endParaRPr lang="en-US"/>
          </a:p>
        </p:txBody>
      </p:sp>
      <p:sp>
        <p:nvSpPr>
          <p:cNvPr id="6" name="Tijdelijke aanduiding voor dianummer 5"/>
          <p:cNvSpPr>
            <a:spLocks noGrp="1"/>
          </p:cNvSpPr>
          <p:nvPr>
            <p:ph type="sldNum" sz="quarter" idx="12"/>
          </p:nvPr>
        </p:nvSpPr>
        <p:spPr/>
        <p:txBody>
          <a:bodyPr/>
          <a:lstStyle/>
          <a:p>
            <a:fld id="{D603DABE-CD32-4F73-9C2F-0DE4852EE330}" type="slidenum">
              <a:rPr lang="en-US" smtClean="0"/>
              <a:t>‹nr.›</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eldia">
    <p:bg>
      <p:bgRef idx="1001">
        <a:schemeClr val="bg1"/>
      </p:bgRef>
    </p:bg>
    <p:spTree>
      <p:nvGrpSpPr>
        <p:cNvPr id="1" name=""/>
        <p:cNvGrpSpPr/>
        <p:nvPr/>
      </p:nvGrpSpPr>
      <p:grpSpPr>
        <a:xfrm>
          <a:off x="0" y="0"/>
          <a:ext cx="0" cy="0"/>
          <a:chOff x="0" y="0"/>
          <a:chExt cx="0" cy="0"/>
        </a:xfrm>
      </p:grpSpPr>
      <p:sp>
        <p:nvSpPr>
          <p:cNvPr id="8" name="Titel 7"/>
          <p:cNvSpPr>
            <a:spLocks noGrp="1"/>
          </p:cNvSpPr>
          <p:nvPr>
            <p:ph type="ctrTitle"/>
          </p:nvPr>
        </p:nvSpPr>
        <p:spPr>
          <a:xfrm>
            <a:off x="2286000" y="3124200"/>
            <a:ext cx="6172200" cy="1894362"/>
          </a:xfrm>
        </p:spPr>
        <p:txBody>
          <a:bodyPr/>
          <a:lstStyle>
            <a:lvl1pPr>
              <a:defRPr b="1"/>
            </a:lvl1pPr>
          </a:lstStyle>
          <a:p>
            <a:r>
              <a:rPr kumimoji="0" lang="nl-NL" smtClean="0"/>
              <a:t>Klik om de stijl te bewerken</a:t>
            </a:r>
            <a:endParaRPr kumimoji="0" lang="en-US"/>
          </a:p>
        </p:txBody>
      </p:sp>
      <p:sp>
        <p:nvSpPr>
          <p:cNvPr id="9" name="Ondertitel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nl-NL" smtClean="0"/>
              <a:t>Klik om de ondertitelstijl van het model te bewerken</a:t>
            </a:r>
            <a:endParaRPr kumimoji="0" lang="en-US"/>
          </a:p>
        </p:txBody>
      </p:sp>
      <p:sp>
        <p:nvSpPr>
          <p:cNvPr id="28" name="Tijdelijke aanduiding voor datum 27"/>
          <p:cNvSpPr>
            <a:spLocks noGrp="1"/>
          </p:cNvSpPr>
          <p:nvPr>
            <p:ph type="dt" sz="half" idx="10"/>
          </p:nvPr>
        </p:nvSpPr>
        <p:spPr bwMode="auto">
          <a:xfrm rot="5400000">
            <a:off x="7764621" y="1174097"/>
            <a:ext cx="2286000" cy="381000"/>
          </a:xfrm>
        </p:spPr>
        <p:txBody>
          <a:bodyPr/>
          <a:lstStyle/>
          <a:p>
            <a:fld id="{8325EFEA-2C02-4ED3-A859-F22510F656B0}" type="datetimeFigureOut">
              <a:rPr lang="en-US" smtClean="0">
                <a:solidFill>
                  <a:srgbClr val="575F6D"/>
                </a:solidFill>
              </a:rPr>
              <a:pPr/>
              <a:t>1/6/2015</a:t>
            </a:fld>
            <a:endParaRPr lang="en-US">
              <a:solidFill>
                <a:srgbClr val="575F6D"/>
              </a:solidFill>
            </a:endParaRPr>
          </a:p>
        </p:txBody>
      </p:sp>
      <p:sp>
        <p:nvSpPr>
          <p:cNvPr id="17" name="Tijdelijke aanduiding voor voettekst 16"/>
          <p:cNvSpPr>
            <a:spLocks noGrp="1"/>
          </p:cNvSpPr>
          <p:nvPr>
            <p:ph type="ftr" sz="quarter" idx="11"/>
          </p:nvPr>
        </p:nvSpPr>
        <p:spPr bwMode="auto">
          <a:xfrm rot="5400000">
            <a:off x="7077269" y="4181669"/>
            <a:ext cx="3657600" cy="384048"/>
          </a:xfrm>
        </p:spPr>
        <p:txBody>
          <a:bodyPr/>
          <a:lstStyle/>
          <a:p>
            <a:endParaRPr lang="en-US">
              <a:solidFill>
                <a:srgbClr val="575F6D"/>
              </a:solidFill>
            </a:endParaRPr>
          </a:p>
        </p:txBody>
      </p:sp>
      <p:sp>
        <p:nvSpPr>
          <p:cNvPr id="10" name="Rechthoek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hthoek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4" name="Rechthoek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9" name="Rechthoek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chte verbindingslijn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8" name="Rechte verbindingslijn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0" name="Rechte verbindingslijn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6" name="Rechte verbindingslijn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5" name="Rechte verbindingslijn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2" name="Rechte verbindingslijn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7" name="Rechthoek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Ova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Ova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4" name="Ova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Ova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5" name="Ova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9" name="Tijdelijke aanduiding voor dianummer 28"/>
          <p:cNvSpPr>
            <a:spLocks noGrp="1"/>
          </p:cNvSpPr>
          <p:nvPr>
            <p:ph type="sldNum" sz="quarter" idx="12"/>
          </p:nvPr>
        </p:nvSpPr>
        <p:spPr bwMode="auto">
          <a:xfrm>
            <a:off x="1325544" y="4928702"/>
            <a:ext cx="609600" cy="517524"/>
          </a:xfrm>
        </p:spPr>
        <p:txBody>
          <a:bodyPr/>
          <a:lstStyle/>
          <a:p>
            <a:fld id="{D603DABE-CD32-4F73-9C2F-0DE4852EE330}" type="slidenum">
              <a:rPr lang="en-US" smtClean="0"/>
              <a:pPr/>
              <a:t>‹nr.›</a:t>
            </a:fld>
            <a:endParaRPr lang="en-US"/>
          </a:p>
        </p:txBody>
      </p:sp>
    </p:spTree>
    <p:extLst>
      <p:ext uri="{BB962C8B-B14F-4D97-AF65-F5344CB8AC3E}">
        <p14:creationId xmlns:p14="http://schemas.microsoft.com/office/powerpoint/2010/main" val="1942473371"/>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smtClean="0"/>
              <a:t>Klik om de stijl te bewerken</a:t>
            </a:r>
            <a:endParaRPr kumimoji="0" lang="en-US"/>
          </a:p>
        </p:txBody>
      </p:sp>
      <p:sp>
        <p:nvSpPr>
          <p:cNvPr id="8" name="Tijdelijke aanduiding voor inhoud 7"/>
          <p:cNvSpPr>
            <a:spLocks noGrp="1"/>
          </p:cNvSpPr>
          <p:nvPr>
            <p:ph sz="quarter" idx="1"/>
          </p:nvPr>
        </p:nvSpPr>
        <p:spPr>
          <a:xfrm>
            <a:off x="457200" y="1600200"/>
            <a:ext cx="7467600" cy="4873752"/>
          </a:xfrm>
        </p:spPr>
        <p:txBody>
          <a:body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7" name="Tijdelijke aanduiding voor datum 6"/>
          <p:cNvSpPr>
            <a:spLocks noGrp="1"/>
          </p:cNvSpPr>
          <p:nvPr>
            <p:ph type="dt" sz="half" idx="14"/>
          </p:nvPr>
        </p:nvSpPr>
        <p:spPr/>
        <p:txBody>
          <a:bodyPr rtlCol="0"/>
          <a:lstStyle/>
          <a:p>
            <a:fld id="{8325EFEA-2C02-4ED3-A859-F22510F656B0}" type="datetimeFigureOut">
              <a:rPr lang="en-US" smtClean="0">
                <a:solidFill>
                  <a:srgbClr val="575F6D"/>
                </a:solidFill>
              </a:rPr>
              <a:pPr/>
              <a:t>1/6/2015</a:t>
            </a:fld>
            <a:endParaRPr lang="en-US">
              <a:solidFill>
                <a:srgbClr val="575F6D"/>
              </a:solidFill>
            </a:endParaRPr>
          </a:p>
        </p:txBody>
      </p:sp>
      <p:sp>
        <p:nvSpPr>
          <p:cNvPr id="9" name="Tijdelijke aanduiding voor dianummer 8"/>
          <p:cNvSpPr>
            <a:spLocks noGrp="1"/>
          </p:cNvSpPr>
          <p:nvPr>
            <p:ph type="sldNum" sz="quarter" idx="15"/>
          </p:nvPr>
        </p:nvSpPr>
        <p:spPr/>
        <p:txBody>
          <a:bodyPr rtlCol="0"/>
          <a:lstStyle/>
          <a:p>
            <a:fld id="{D603DABE-CD32-4F73-9C2F-0DE4852EE330}" type="slidenum">
              <a:rPr lang="en-US" smtClean="0"/>
              <a:pPr/>
              <a:t>‹nr.›</a:t>
            </a:fld>
            <a:endParaRPr lang="en-US"/>
          </a:p>
        </p:txBody>
      </p:sp>
      <p:sp>
        <p:nvSpPr>
          <p:cNvPr id="10" name="Tijdelijke aanduiding voor voettekst 9"/>
          <p:cNvSpPr>
            <a:spLocks noGrp="1"/>
          </p:cNvSpPr>
          <p:nvPr>
            <p:ph type="ftr" sz="quarter" idx="16"/>
          </p:nvPr>
        </p:nvSpPr>
        <p:spPr/>
        <p:txBody>
          <a:bodyPr rtlCol="0"/>
          <a:lstStyle/>
          <a:p>
            <a:endParaRPr lang="en-US">
              <a:solidFill>
                <a:srgbClr val="575F6D"/>
              </a:solidFill>
            </a:endParaRPr>
          </a:p>
        </p:txBody>
      </p:sp>
    </p:spTree>
    <p:extLst>
      <p:ext uri="{BB962C8B-B14F-4D97-AF65-F5344CB8AC3E}">
        <p14:creationId xmlns:p14="http://schemas.microsoft.com/office/powerpoint/2010/main" val="24679535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ekop">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p:nvPr>
        </p:nvSpPr>
        <p:spPr>
          <a:xfrm>
            <a:off x="2286000" y="2895600"/>
            <a:ext cx="6172200" cy="2053590"/>
          </a:xfrm>
        </p:spPr>
        <p:txBody>
          <a:bodyPr/>
          <a:lstStyle>
            <a:lvl1pPr algn="l">
              <a:buNone/>
              <a:defRPr sz="3000" b="1" cap="small" baseline="0"/>
            </a:lvl1pPr>
          </a:lstStyle>
          <a:p>
            <a:r>
              <a:rPr kumimoji="0" lang="nl-NL" smtClean="0"/>
              <a:t>Klik om de stijl te bewerken</a:t>
            </a:r>
            <a:endParaRPr kumimoji="0" lang="en-US"/>
          </a:p>
        </p:txBody>
      </p:sp>
      <p:sp>
        <p:nvSpPr>
          <p:cNvPr id="3" name="Tijdelijke aanduiding voor tekst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nl-NL" smtClean="0"/>
              <a:t>Klik om de modelstijlen te bewerken</a:t>
            </a:r>
          </a:p>
        </p:txBody>
      </p:sp>
      <p:sp>
        <p:nvSpPr>
          <p:cNvPr id="4" name="Tijdelijke aanduiding voor datum 3"/>
          <p:cNvSpPr>
            <a:spLocks noGrp="1"/>
          </p:cNvSpPr>
          <p:nvPr>
            <p:ph type="dt" sz="half" idx="10"/>
          </p:nvPr>
        </p:nvSpPr>
        <p:spPr bwMode="auto">
          <a:xfrm rot="5400000">
            <a:off x="7763256" y="1170432"/>
            <a:ext cx="2286000" cy="381000"/>
          </a:xfrm>
        </p:spPr>
        <p:txBody>
          <a:bodyPr/>
          <a:lstStyle/>
          <a:p>
            <a:fld id="{8325EFEA-2C02-4ED3-A859-F22510F656B0}" type="datetimeFigureOut">
              <a:rPr lang="en-US" smtClean="0">
                <a:solidFill>
                  <a:srgbClr val="FFF39D"/>
                </a:solidFill>
              </a:rPr>
              <a:pPr/>
              <a:t>1/6/2015</a:t>
            </a:fld>
            <a:endParaRPr lang="en-US">
              <a:solidFill>
                <a:srgbClr val="FFF39D"/>
              </a:solidFill>
            </a:endParaRPr>
          </a:p>
        </p:txBody>
      </p:sp>
      <p:sp>
        <p:nvSpPr>
          <p:cNvPr id="5" name="Tijdelijke aanduiding voor voettekst 4"/>
          <p:cNvSpPr>
            <a:spLocks noGrp="1"/>
          </p:cNvSpPr>
          <p:nvPr>
            <p:ph type="ftr" sz="quarter" idx="11"/>
          </p:nvPr>
        </p:nvSpPr>
        <p:spPr bwMode="auto">
          <a:xfrm rot="5400000">
            <a:off x="7077456" y="4178808"/>
            <a:ext cx="3657600" cy="384048"/>
          </a:xfrm>
        </p:spPr>
        <p:txBody>
          <a:bodyPr/>
          <a:lstStyle/>
          <a:p>
            <a:endParaRPr lang="en-US">
              <a:solidFill>
                <a:srgbClr val="FFF39D"/>
              </a:solidFill>
            </a:endParaRPr>
          </a:p>
        </p:txBody>
      </p:sp>
      <p:sp>
        <p:nvSpPr>
          <p:cNvPr id="9" name="Rechthoek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hthoek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chthoek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hthoek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Rechte verbindingslijn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4" name="Rechte verbindingslijn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5" name="Rechte verbindingslijn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6" name="Rechte verbindingslijn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7" name="Rechte verbindingslijn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8" name="Rechthoek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9" name="Ova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0" name="Ova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Ova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Ova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Ova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Rechte verbindingslijn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6" name="Tijdelijke aanduiding voor dianummer 5"/>
          <p:cNvSpPr>
            <a:spLocks noGrp="1"/>
          </p:cNvSpPr>
          <p:nvPr>
            <p:ph type="sldNum" sz="quarter" idx="12"/>
          </p:nvPr>
        </p:nvSpPr>
        <p:spPr bwMode="auto">
          <a:xfrm>
            <a:off x="1340616" y="4928702"/>
            <a:ext cx="609600" cy="517524"/>
          </a:xfrm>
        </p:spPr>
        <p:txBody>
          <a:bodyPr/>
          <a:lstStyle/>
          <a:p>
            <a:fld id="{D603DABE-CD32-4F73-9C2F-0DE4852EE330}" type="slidenum">
              <a:rPr lang="en-US" smtClean="0"/>
              <a:pPr/>
              <a:t>‹nr.›</a:t>
            </a:fld>
            <a:endParaRPr lang="en-US"/>
          </a:p>
        </p:txBody>
      </p:sp>
    </p:spTree>
    <p:extLst>
      <p:ext uri="{BB962C8B-B14F-4D97-AF65-F5344CB8AC3E}">
        <p14:creationId xmlns:p14="http://schemas.microsoft.com/office/powerpoint/2010/main" val="3484496668"/>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smtClean="0"/>
              <a:t>Klik om de stijl te bewerken</a:t>
            </a:r>
            <a:endParaRPr kumimoji="0" lang="en-US"/>
          </a:p>
        </p:txBody>
      </p:sp>
      <p:sp>
        <p:nvSpPr>
          <p:cNvPr id="5" name="Tijdelijke aanduiding voor datum 4"/>
          <p:cNvSpPr>
            <a:spLocks noGrp="1"/>
          </p:cNvSpPr>
          <p:nvPr>
            <p:ph type="dt" sz="half" idx="10"/>
          </p:nvPr>
        </p:nvSpPr>
        <p:spPr/>
        <p:txBody>
          <a:bodyPr/>
          <a:lstStyle/>
          <a:p>
            <a:fld id="{8325EFEA-2C02-4ED3-A859-F22510F656B0}" type="datetimeFigureOut">
              <a:rPr lang="en-US" smtClean="0">
                <a:solidFill>
                  <a:srgbClr val="575F6D"/>
                </a:solidFill>
              </a:rPr>
              <a:pPr/>
              <a:t>1/6/2015</a:t>
            </a:fld>
            <a:endParaRPr lang="en-US">
              <a:solidFill>
                <a:srgbClr val="575F6D"/>
              </a:solidFill>
            </a:endParaRPr>
          </a:p>
        </p:txBody>
      </p:sp>
      <p:sp>
        <p:nvSpPr>
          <p:cNvPr id="6" name="Tijdelijke aanduiding voor voettekst 5"/>
          <p:cNvSpPr>
            <a:spLocks noGrp="1"/>
          </p:cNvSpPr>
          <p:nvPr>
            <p:ph type="ftr" sz="quarter" idx="11"/>
          </p:nvPr>
        </p:nvSpPr>
        <p:spPr/>
        <p:txBody>
          <a:bodyPr/>
          <a:lstStyle/>
          <a:p>
            <a:endParaRPr lang="en-US">
              <a:solidFill>
                <a:srgbClr val="575F6D"/>
              </a:solidFill>
            </a:endParaRPr>
          </a:p>
        </p:txBody>
      </p:sp>
      <p:sp>
        <p:nvSpPr>
          <p:cNvPr id="7" name="Tijdelijke aanduiding voor dianummer 6"/>
          <p:cNvSpPr>
            <a:spLocks noGrp="1"/>
          </p:cNvSpPr>
          <p:nvPr>
            <p:ph type="sldNum" sz="quarter" idx="12"/>
          </p:nvPr>
        </p:nvSpPr>
        <p:spPr/>
        <p:txBody>
          <a:bodyPr/>
          <a:lstStyle/>
          <a:p>
            <a:fld id="{D603DABE-CD32-4F73-9C2F-0DE4852EE330}" type="slidenum">
              <a:rPr lang="en-US" smtClean="0"/>
              <a:pPr/>
              <a:t>‹nr.›</a:t>
            </a:fld>
            <a:endParaRPr lang="en-US"/>
          </a:p>
        </p:txBody>
      </p:sp>
      <p:sp>
        <p:nvSpPr>
          <p:cNvPr id="9" name="Tijdelijke aanduiding voor inhoud 8"/>
          <p:cNvSpPr>
            <a:spLocks noGrp="1"/>
          </p:cNvSpPr>
          <p:nvPr>
            <p:ph sz="quarter" idx="1"/>
          </p:nvPr>
        </p:nvSpPr>
        <p:spPr>
          <a:xfrm>
            <a:off x="457200" y="1600200"/>
            <a:ext cx="3657600" cy="4572000"/>
          </a:xfrm>
        </p:spPr>
        <p:txBody>
          <a:body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11" name="Tijdelijke aanduiding voor inhoud 10"/>
          <p:cNvSpPr>
            <a:spLocks noGrp="1"/>
          </p:cNvSpPr>
          <p:nvPr>
            <p:ph sz="quarter" idx="2"/>
          </p:nvPr>
        </p:nvSpPr>
        <p:spPr>
          <a:xfrm>
            <a:off x="4270248" y="1600200"/>
            <a:ext cx="3657600" cy="4572000"/>
          </a:xfrm>
        </p:spPr>
        <p:txBody>
          <a:body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Tree>
    <p:extLst>
      <p:ext uri="{BB962C8B-B14F-4D97-AF65-F5344CB8AC3E}">
        <p14:creationId xmlns:p14="http://schemas.microsoft.com/office/powerpoint/2010/main" val="39074256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7543800" cy="1143000"/>
          </a:xfrm>
        </p:spPr>
        <p:txBody>
          <a:bodyPr anchor="b"/>
          <a:lstStyle>
            <a:lvl1pPr>
              <a:defRPr/>
            </a:lvl1pPr>
          </a:lstStyle>
          <a:p>
            <a:r>
              <a:rPr kumimoji="0" lang="nl-NL" smtClean="0"/>
              <a:t>Klik om de stijl te bewerken</a:t>
            </a:r>
            <a:endParaRPr kumimoji="0" lang="en-US"/>
          </a:p>
        </p:txBody>
      </p:sp>
      <p:sp>
        <p:nvSpPr>
          <p:cNvPr id="7" name="Tijdelijke aanduiding voor datum 6"/>
          <p:cNvSpPr>
            <a:spLocks noGrp="1"/>
          </p:cNvSpPr>
          <p:nvPr>
            <p:ph type="dt" sz="half" idx="10"/>
          </p:nvPr>
        </p:nvSpPr>
        <p:spPr/>
        <p:txBody>
          <a:bodyPr/>
          <a:lstStyle/>
          <a:p>
            <a:fld id="{8325EFEA-2C02-4ED3-A859-F22510F656B0}" type="datetimeFigureOut">
              <a:rPr lang="en-US" smtClean="0">
                <a:solidFill>
                  <a:srgbClr val="575F6D"/>
                </a:solidFill>
              </a:rPr>
              <a:pPr/>
              <a:t>1/6/2015</a:t>
            </a:fld>
            <a:endParaRPr lang="en-US">
              <a:solidFill>
                <a:srgbClr val="575F6D"/>
              </a:solidFill>
            </a:endParaRPr>
          </a:p>
        </p:txBody>
      </p:sp>
      <p:sp>
        <p:nvSpPr>
          <p:cNvPr id="8" name="Tijdelijke aanduiding voor voettekst 7"/>
          <p:cNvSpPr>
            <a:spLocks noGrp="1"/>
          </p:cNvSpPr>
          <p:nvPr>
            <p:ph type="ftr" sz="quarter" idx="11"/>
          </p:nvPr>
        </p:nvSpPr>
        <p:spPr/>
        <p:txBody>
          <a:bodyPr/>
          <a:lstStyle/>
          <a:p>
            <a:endParaRPr lang="en-US">
              <a:solidFill>
                <a:srgbClr val="575F6D"/>
              </a:solidFill>
            </a:endParaRPr>
          </a:p>
        </p:txBody>
      </p:sp>
      <p:sp>
        <p:nvSpPr>
          <p:cNvPr id="9" name="Tijdelijke aanduiding voor dianummer 8"/>
          <p:cNvSpPr>
            <a:spLocks noGrp="1"/>
          </p:cNvSpPr>
          <p:nvPr>
            <p:ph type="sldNum" sz="quarter" idx="12"/>
          </p:nvPr>
        </p:nvSpPr>
        <p:spPr/>
        <p:txBody>
          <a:bodyPr/>
          <a:lstStyle/>
          <a:p>
            <a:fld id="{D603DABE-CD32-4F73-9C2F-0DE4852EE330}" type="slidenum">
              <a:rPr lang="en-US" smtClean="0"/>
              <a:pPr/>
              <a:t>‹nr.›</a:t>
            </a:fld>
            <a:endParaRPr lang="en-US"/>
          </a:p>
        </p:txBody>
      </p:sp>
      <p:sp>
        <p:nvSpPr>
          <p:cNvPr id="11" name="Tijdelijke aanduiding voor inhoud 10"/>
          <p:cNvSpPr>
            <a:spLocks noGrp="1"/>
          </p:cNvSpPr>
          <p:nvPr>
            <p:ph sz="quarter" idx="2"/>
          </p:nvPr>
        </p:nvSpPr>
        <p:spPr>
          <a:xfrm>
            <a:off x="457200" y="2362200"/>
            <a:ext cx="3657600" cy="3886200"/>
          </a:xfrm>
        </p:spPr>
        <p:txBody>
          <a:body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13" name="Tijdelijke aanduiding voor inhoud 12"/>
          <p:cNvSpPr>
            <a:spLocks noGrp="1"/>
          </p:cNvSpPr>
          <p:nvPr>
            <p:ph sz="quarter" idx="4"/>
          </p:nvPr>
        </p:nvSpPr>
        <p:spPr>
          <a:xfrm>
            <a:off x="4371975" y="2362200"/>
            <a:ext cx="3657600" cy="3886200"/>
          </a:xfrm>
        </p:spPr>
        <p:txBody>
          <a:body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12" name="Tijdelijke aanduiding voor tekst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nl-NL" smtClean="0"/>
              <a:t>Klik om de modelstijlen te bewerken</a:t>
            </a:r>
          </a:p>
        </p:txBody>
      </p:sp>
      <p:sp>
        <p:nvSpPr>
          <p:cNvPr id="14" name="Tijdelijke aanduiding voor tekst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nl-NL" smtClean="0"/>
              <a:t>Klik om de modelstijlen te bewerken</a:t>
            </a:r>
          </a:p>
        </p:txBody>
      </p:sp>
    </p:spTree>
    <p:extLst>
      <p:ext uri="{BB962C8B-B14F-4D97-AF65-F5344CB8AC3E}">
        <p14:creationId xmlns:p14="http://schemas.microsoft.com/office/powerpoint/2010/main" val="549910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smtClean="0"/>
              <a:t>Klik om de stijl te bewerken</a:t>
            </a:r>
            <a:endParaRPr kumimoji="0" lang="en-US"/>
          </a:p>
        </p:txBody>
      </p:sp>
      <p:sp>
        <p:nvSpPr>
          <p:cNvPr id="6" name="Tijdelijke aanduiding voor datum 5"/>
          <p:cNvSpPr>
            <a:spLocks noGrp="1"/>
          </p:cNvSpPr>
          <p:nvPr>
            <p:ph type="dt" sz="half" idx="10"/>
          </p:nvPr>
        </p:nvSpPr>
        <p:spPr/>
        <p:txBody>
          <a:bodyPr rtlCol="0"/>
          <a:lstStyle/>
          <a:p>
            <a:fld id="{8325EFEA-2C02-4ED3-A859-F22510F656B0}" type="datetimeFigureOut">
              <a:rPr lang="en-US" smtClean="0">
                <a:solidFill>
                  <a:srgbClr val="575F6D"/>
                </a:solidFill>
              </a:rPr>
              <a:pPr/>
              <a:t>1/6/2015</a:t>
            </a:fld>
            <a:endParaRPr lang="en-US">
              <a:solidFill>
                <a:srgbClr val="575F6D"/>
              </a:solidFill>
            </a:endParaRPr>
          </a:p>
        </p:txBody>
      </p:sp>
      <p:sp>
        <p:nvSpPr>
          <p:cNvPr id="7" name="Tijdelijke aanduiding voor dianummer 6"/>
          <p:cNvSpPr>
            <a:spLocks noGrp="1"/>
          </p:cNvSpPr>
          <p:nvPr>
            <p:ph type="sldNum" sz="quarter" idx="11"/>
          </p:nvPr>
        </p:nvSpPr>
        <p:spPr/>
        <p:txBody>
          <a:bodyPr rtlCol="0"/>
          <a:lstStyle/>
          <a:p>
            <a:fld id="{D603DABE-CD32-4F73-9C2F-0DE4852EE330}" type="slidenum">
              <a:rPr lang="en-US" smtClean="0"/>
              <a:pPr/>
              <a:t>‹nr.›</a:t>
            </a:fld>
            <a:endParaRPr lang="en-US"/>
          </a:p>
        </p:txBody>
      </p:sp>
      <p:sp>
        <p:nvSpPr>
          <p:cNvPr id="8" name="Tijdelijke aanduiding voor voettekst 7"/>
          <p:cNvSpPr>
            <a:spLocks noGrp="1"/>
          </p:cNvSpPr>
          <p:nvPr>
            <p:ph type="ftr" sz="quarter" idx="12"/>
          </p:nvPr>
        </p:nvSpPr>
        <p:spPr/>
        <p:txBody>
          <a:bodyPr rtlCol="0"/>
          <a:lstStyle/>
          <a:p>
            <a:endParaRPr lang="en-US">
              <a:solidFill>
                <a:srgbClr val="575F6D"/>
              </a:solidFill>
            </a:endParaRPr>
          </a:p>
        </p:txBody>
      </p:sp>
    </p:spTree>
    <p:extLst>
      <p:ext uri="{BB962C8B-B14F-4D97-AF65-F5344CB8AC3E}">
        <p14:creationId xmlns:p14="http://schemas.microsoft.com/office/powerpoint/2010/main" val="32837797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8325EFEA-2C02-4ED3-A859-F22510F656B0}" type="datetimeFigureOut">
              <a:rPr lang="en-US" smtClean="0">
                <a:solidFill>
                  <a:srgbClr val="575F6D"/>
                </a:solidFill>
              </a:rPr>
              <a:pPr/>
              <a:t>1/6/2015</a:t>
            </a:fld>
            <a:endParaRPr lang="en-US">
              <a:solidFill>
                <a:srgbClr val="575F6D"/>
              </a:solidFill>
            </a:endParaRPr>
          </a:p>
        </p:txBody>
      </p:sp>
      <p:sp>
        <p:nvSpPr>
          <p:cNvPr id="3" name="Tijdelijke aanduiding voor voettekst 2"/>
          <p:cNvSpPr>
            <a:spLocks noGrp="1"/>
          </p:cNvSpPr>
          <p:nvPr>
            <p:ph type="ftr" sz="quarter" idx="11"/>
          </p:nvPr>
        </p:nvSpPr>
        <p:spPr/>
        <p:txBody>
          <a:bodyPr/>
          <a:lstStyle/>
          <a:p>
            <a:endParaRPr lang="en-US">
              <a:solidFill>
                <a:srgbClr val="575F6D"/>
              </a:solidFill>
            </a:endParaRPr>
          </a:p>
        </p:txBody>
      </p:sp>
      <p:sp>
        <p:nvSpPr>
          <p:cNvPr id="4" name="Tijdelijke aanduiding voor dianummer 3"/>
          <p:cNvSpPr>
            <a:spLocks noGrp="1"/>
          </p:cNvSpPr>
          <p:nvPr>
            <p:ph type="sldNum" sz="quarter" idx="12"/>
          </p:nvPr>
        </p:nvSpPr>
        <p:spPr/>
        <p:txBody>
          <a:bodyPr/>
          <a:lstStyle/>
          <a:p>
            <a:fld id="{D603DABE-CD32-4F73-9C2F-0DE4852EE330}" type="slidenum">
              <a:rPr lang="en-US" smtClean="0"/>
              <a:pPr/>
              <a:t>‹nr.›</a:t>
            </a:fld>
            <a:endParaRPr lang="en-US"/>
          </a:p>
        </p:txBody>
      </p:sp>
    </p:spTree>
    <p:extLst>
      <p:ext uri="{BB962C8B-B14F-4D97-AF65-F5344CB8AC3E}">
        <p14:creationId xmlns:p14="http://schemas.microsoft.com/office/powerpoint/2010/main" val="40173798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bg>
      <p:bgRef idx="1001">
        <a:schemeClr val="bg1"/>
      </p:bgRef>
    </p:bg>
    <p:spTree>
      <p:nvGrpSpPr>
        <p:cNvPr id="1" name=""/>
        <p:cNvGrpSpPr/>
        <p:nvPr/>
      </p:nvGrpSpPr>
      <p:grpSpPr>
        <a:xfrm>
          <a:off x="0" y="0"/>
          <a:ext cx="0" cy="0"/>
          <a:chOff x="0" y="0"/>
          <a:chExt cx="0" cy="0"/>
        </a:xfrm>
      </p:grpSpPr>
      <p:sp>
        <p:nvSpPr>
          <p:cNvPr id="10" name="Rechte verbindingslijn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 name="Titel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nl-NL" smtClean="0"/>
              <a:t>Klik om de stijl te bewerken</a:t>
            </a:r>
            <a:endParaRPr kumimoji="0" lang="en-US"/>
          </a:p>
        </p:txBody>
      </p:sp>
      <p:sp>
        <p:nvSpPr>
          <p:cNvPr id="3" name="Tijdelijke aanduiding voor tekst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nl-NL" smtClean="0"/>
              <a:t>Klik om de modelstijlen te bewerken</a:t>
            </a:r>
          </a:p>
        </p:txBody>
      </p:sp>
      <p:sp>
        <p:nvSpPr>
          <p:cNvPr id="8" name="Rechte verbindingslijn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Rechte verbindingslijn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Rechte verbindingslijn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Rechthoek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Rechte verbindingslijn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4" name="Ova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8" name="Tijdelijke aanduiding voor inhoud 17"/>
          <p:cNvSpPr>
            <a:spLocks noGrp="1"/>
          </p:cNvSpPr>
          <p:nvPr>
            <p:ph sz="quarter" idx="1"/>
          </p:nvPr>
        </p:nvSpPr>
        <p:spPr>
          <a:xfrm>
            <a:off x="304800" y="274320"/>
            <a:ext cx="5638800" cy="6327648"/>
          </a:xfrm>
        </p:spPr>
        <p:txBody>
          <a:body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21" name="Tijdelijke aanduiding voor datum 20"/>
          <p:cNvSpPr>
            <a:spLocks noGrp="1"/>
          </p:cNvSpPr>
          <p:nvPr>
            <p:ph type="dt" sz="half" idx="14"/>
          </p:nvPr>
        </p:nvSpPr>
        <p:spPr/>
        <p:txBody>
          <a:bodyPr rtlCol="0"/>
          <a:lstStyle/>
          <a:p>
            <a:fld id="{8325EFEA-2C02-4ED3-A859-F22510F656B0}" type="datetimeFigureOut">
              <a:rPr lang="en-US" smtClean="0">
                <a:solidFill>
                  <a:srgbClr val="575F6D"/>
                </a:solidFill>
              </a:rPr>
              <a:pPr/>
              <a:t>1/6/2015</a:t>
            </a:fld>
            <a:endParaRPr lang="en-US">
              <a:solidFill>
                <a:srgbClr val="575F6D"/>
              </a:solidFill>
            </a:endParaRPr>
          </a:p>
        </p:txBody>
      </p:sp>
      <p:sp>
        <p:nvSpPr>
          <p:cNvPr id="22" name="Tijdelijke aanduiding voor dianummer 21"/>
          <p:cNvSpPr>
            <a:spLocks noGrp="1"/>
          </p:cNvSpPr>
          <p:nvPr>
            <p:ph type="sldNum" sz="quarter" idx="15"/>
          </p:nvPr>
        </p:nvSpPr>
        <p:spPr/>
        <p:txBody>
          <a:bodyPr rtlCol="0"/>
          <a:lstStyle/>
          <a:p>
            <a:fld id="{D603DABE-CD32-4F73-9C2F-0DE4852EE330}" type="slidenum">
              <a:rPr lang="en-US" smtClean="0"/>
              <a:pPr/>
              <a:t>‹nr.›</a:t>
            </a:fld>
            <a:endParaRPr lang="en-US"/>
          </a:p>
        </p:txBody>
      </p:sp>
      <p:sp>
        <p:nvSpPr>
          <p:cNvPr id="23" name="Tijdelijke aanduiding voor voettekst 22"/>
          <p:cNvSpPr>
            <a:spLocks noGrp="1"/>
          </p:cNvSpPr>
          <p:nvPr>
            <p:ph type="ftr" sz="quarter" idx="16"/>
          </p:nvPr>
        </p:nvSpPr>
        <p:spPr/>
        <p:txBody>
          <a:bodyPr rtlCol="0"/>
          <a:lstStyle/>
          <a:p>
            <a:endParaRPr lang="en-US">
              <a:solidFill>
                <a:srgbClr val="575F6D"/>
              </a:solidFill>
            </a:endParaRPr>
          </a:p>
        </p:txBody>
      </p:sp>
    </p:spTree>
    <p:extLst>
      <p:ext uri="{BB962C8B-B14F-4D97-AF65-F5344CB8AC3E}">
        <p14:creationId xmlns:p14="http://schemas.microsoft.com/office/powerpoint/2010/main" val="1824331713"/>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smtClean="0"/>
              <a:t>Klik om de stijl te bewerken</a:t>
            </a:r>
            <a:endParaRPr kumimoji="0" lang="en-US"/>
          </a:p>
        </p:txBody>
      </p:sp>
      <p:sp>
        <p:nvSpPr>
          <p:cNvPr id="8" name="Tijdelijke aanduiding voor inhoud 7"/>
          <p:cNvSpPr>
            <a:spLocks noGrp="1"/>
          </p:cNvSpPr>
          <p:nvPr>
            <p:ph sz="quarter" idx="1"/>
          </p:nvPr>
        </p:nvSpPr>
        <p:spPr>
          <a:xfrm>
            <a:off x="457200" y="1600200"/>
            <a:ext cx="7467600" cy="4873752"/>
          </a:xfrm>
        </p:spPr>
        <p:txBody>
          <a:body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7" name="Tijdelijke aanduiding voor datum 6"/>
          <p:cNvSpPr>
            <a:spLocks noGrp="1"/>
          </p:cNvSpPr>
          <p:nvPr>
            <p:ph type="dt" sz="half" idx="14"/>
          </p:nvPr>
        </p:nvSpPr>
        <p:spPr/>
        <p:txBody>
          <a:bodyPr rtlCol="0"/>
          <a:lstStyle/>
          <a:p>
            <a:fld id="{8325EFEA-2C02-4ED3-A859-F22510F656B0}" type="datetimeFigureOut">
              <a:rPr lang="en-US" smtClean="0"/>
              <a:t>1/6/2015</a:t>
            </a:fld>
            <a:endParaRPr lang="en-US"/>
          </a:p>
        </p:txBody>
      </p:sp>
      <p:sp>
        <p:nvSpPr>
          <p:cNvPr id="9" name="Tijdelijke aanduiding voor dianummer 8"/>
          <p:cNvSpPr>
            <a:spLocks noGrp="1"/>
          </p:cNvSpPr>
          <p:nvPr>
            <p:ph type="sldNum" sz="quarter" idx="15"/>
          </p:nvPr>
        </p:nvSpPr>
        <p:spPr/>
        <p:txBody>
          <a:bodyPr rtlCol="0"/>
          <a:lstStyle/>
          <a:p>
            <a:fld id="{D603DABE-CD32-4F73-9C2F-0DE4852EE330}" type="slidenum">
              <a:rPr lang="en-US" smtClean="0"/>
              <a:t>‹nr.›</a:t>
            </a:fld>
            <a:endParaRPr lang="en-US"/>
          </a:p>
        </p:txBody>
      </p:sp>
      <p:sp>
        <p:nvSpPr>
          <p:cNvPr id="10" name="Tijdelijke aanduiding voor voettekst 9"/>
          <p:cNvSpPr>
            <a:spLocks noGrp="1"/>
          </p:cNvSpPr>
          <p:nvPr>
            <p:ph type="ftr" sz="quarter" idx="16"/>
          </p:nvPr>
        </p:nvSpPr>
        <p:spPr/>
        <p:txBody>
          <a:bodyPr rtlCol="0"/>
          <a:lstStyle/>
          <a:p>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9" name="Rechte verbindingslijn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Ova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 name="Titel 1"/>
          <p:cNvSpPr>
            <a:spLocks noGrp="1"/>
          </p:cNvSpPr>
          <p:nvPr>
            <p:ph type="title"/>
          </p:nvPr>
        </p:nvSpPr>
        <p:spPr>
          <a:xfrm rot="5400000">
            <a:off x="3350133" y="3200400"/>
            <a:ext cx="6309360" cy="457200"/>
          </a:xfrm>
        </p:spPr>
        <p:txBody>
          <a:bodyPr anchor="b"/>
          <a:lstStyle>
            <a:lvl1pPr algn="l">
              <a:buNone/>
              <a:defRPr sz="2000" b="1"/>
            </a:lvl1pPr>
          </a:lstStyle>
          <a:p>
            <a:r>
              <a:rPr kumimoji="0" lang="nl-NL" smtClean="0"/>
              <a:t>Klik om de stijl te bewerken</a:t>
            </a:r>
            <a:endParaRPr kumimoji="0" lang="en-US"/>
          </a:p>
        </p:txBody>
      </p:sp>
      <p:sp>
        <p:nvSpPr>
          <p:cNvPr id="3" name="Tijdelijke aanduiding voor afbeelding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nl-NL" smtClean="0"/>
              <a:t>Klik op het pictogram als u een afbeelding wilt toevoegen</a:t>
            </a:r>
            <a:endParaRPr kumimoji="0" lang="en-US" dirty="0"/>
          </a:p>
        </p:txBody>
      </p:sp>
      <p:sp>
        <p:nvSpPr>
          <p:cNvPr id="4" name="Tijdelijke aanduiding voor tekst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nl-NL" smtClean="0"/>
              <a:t>Klik om de modelstijlen te bewerken</a:t>
            </a:r>
          </a:p>
        </p:txBody>
      </p:sp>
      <p:sp>
        <p:nvSpPr>
          <p:cNvPr id="10" name="Rechte verbindingslijn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Rechthoek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hte verbindingslijn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9" name="Rechte verbindingslijn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0" name="Rechte verbindingslijn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7" name="Tijdelijke aanduiding voor datum 16"/>
          <p:cNvSpPr>
            <a:spLocks noGrp="1"/>
          </p:cNvSpPr>
          <p:nvPr>
            <p:ph type="dt" sz="half" idx="10"/>
          </p:nvPr>
        </p:nvSpPr>
        <p:spPr/>
        <p:txBody>
          <a:bodyPr rtlCol="0"/>
          <a:lstStyle/>
          <a:p>
            <a:fld id="{8325EFEA-2C02-4ED3-A859-F22510F656B0}" type="datetimeFigureOut">
              <a:rPr lang="en-US" smtClean="0">
                <a:solidFill>
                  <a:srgbClr val="575F6D"/>
                </a:solidFill>
              </a:rPr>
              <a:pPr/>
              <a:t>1/6/2015</a:t>
            </a:fld>
            <a:endParaRPr lang="en-US">
              <a:solidFill>
                <a:srgbClr val="575F6D"/>
              </a:solidFill>
            </a:endParaRPr>
          </a:p>
        </p:txBody>
      </p:sp>
      <p:sp>
        <p:nvSpPr>
          <p:cNvPr id="18" name="Tijdelijke aanduiding voor dianummer 17"/>
          <p:cNvSpPr>
            <a:spLocks noGrp="1"/>
          </p:cNvSpPr>
          <p:nvPr>
            <p:ph type="sldNum" sz="quarter" idx="11"/>
          </p:nvPr>
        </p:nvSpPr>
        <p:spPr/>
        <p:txBody>
          <a:bodyPr rtlCol="0"/>
          <a:lstStyle/>
          <a:p>
            <a:fld id="{D603DABE-CD32-4F73-9C2F-0DE4852EE330}" type="slidenum">
              <a:rPr lang="en-US" smtClean="0"/>
              <a:pPr/>
              <a:t>‹nr.›</a:t>
            </a:fld>
            <a:endParaRPr lang="en-US"/>
          </a:p>
        </p:txBody>
      </p:sp>
      <p:sp>
        <p:nvSpPr>
          <p:cNvPr id="21" name="Tijdelijke aanduiding voor voettekst 20"/>
          <p:cNvSpPr>
            <a:spLocks noGrp="1"/>
          </p:cNvSpPr>
          <p:nvPr>
            <p:ph type="ftr" sz="quarter" idx="12"/>
          </p:nvPr>
        </p:nvSpPr>
        <p:spPr/>
        <p:txBody>
          <a:bodyPr rtlCol="0"/>
          <a:lstStyle/>
          <a:p>
            <a:endParaRPr lang="en-US">
              <a:solidFill>
                <a:srgbClr val="575F6D"/>
              </a:solidFill>
            </a:endParaRPr>
          </a:p>
        </p:txBody>
      </p:sp>
    </p:spTree>
    <p:extLst>
      <p:ext uri="{BB962C8B-B14F-4D97-AF65-F5344CB8AC3E}">
        <p14:creationId xmlns:p14="http://schemas.microsoft.com/office/powerpoint/2010/main" val="22194921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smtClean="0"/>
              <a:t>Klik om de stijl te bewerken</a:t>
            </a:r>
            <a:endParaRPr kumimoji="0" lang="en-US"/>
          </a:p>
        </p:txBody>
      </p:sp>
      <p:sp>
        <p:nvSpPr>
          <p:cNvPr id="3" name="Tijdelijke aanduiding voor verticale tekst 2"/>
          <p:cNvSpPr>
            <a:spLocks noGrp="1"/>
          </p:cNvSpPr>
          <p:nvPr>
            <p:ph type="body" orient="vert" idx="1"/>
          </p:nvPr>
        </p:nvSpPr>
        <p:spPr/>
        <p:txBody>
          <a:bodyPr vert="eaVer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datum 3"/>
          <p:cNvSpPr>
            <a:spLocks noGrp="1"/>
          </p:cNvSpPr>
          <p:nvPr>
            <p:ph type="dt" sz="half" idx="10"/>
          </p:nvPr>
        </p:nvSpPr>
        <p:spPr/>
        <p:txBody>
          <a:bodyPr/>
          <a:lstStyle/>
          <a:p>
            <a:fld id="{8325EFEA-2C02-4ED3-A859-F22510F656B0}" type="datetimeFigureOut">
              <a:rPr lang="en-US" smtClean="0">
                <a:solidFill>
                  <a:srgbClr val="575F6D"/>
                </a:solidFill>
              </a:rPr>
              <a:pPr/>
              <a:t>1/6/2015</a:t>
            </a:fld>
            <a:endParaRPr lang="en-US">
              <a:solidFill>
                <a:srgbClr val="575F6D"/>
              </a:solidFill>
            </a:endParaRPr>
          </a:p>
        </p:txBody>
      </p:sp>
      <p:sp>
        <p:nvSpPr>
          <p:cNvPr id="5" name="Tijdelijke aanduiding voor voettekst 4"/>
          <p:cNvSpPr>
            <a:spLocks noGrp="1"/>
          </p:cNvSpPr>
          <p:nvPr>
            <p:ph type="ftr" sz="quarter" idx="11"/>
          </p:nvPr>
        </p:nvSpPr>
        <p:spPr/>
        <p:txBody>
          <a:bodyPr/>
          <a:lstStyle/>
          <a:p>
            <a:endParaRPr lang="en-US">
              <a:solidFill>
                <a:srgbClr val="575F6D"/>
              </a:solidFill>
            </a:endParaRPr>
          </a:p>
        </p:txBody>
      </p:sp>
      <p:sp>
        <p:nvSpPr>
          <p:cNvPr id="6" name="Tijdelijke aanduiding voor dianummer 5"/>
          <p:cNvSpPr>
            <a:spLocks noGrp="1"/>
          </p:cNvSpPr>
          <p:nvPr>
            <p:ph type="sldNum" sz="quarter" idx="12"/>
          </p:nvPr>
        </p:nvSpPr>
        <p:spPr/>
        <p:txBody>
          <a:bodyPr/>
          <a:lstStyle/>
          <a:p>
            <a:fld id="{D603DABE-CD32-4F73-9C2F-0DE4852EE330}" type="slidenum">
              <a:rPr lang="en-US" smtClean="0"/>
              <a:pPr/>
              <a:t>‹nr.›</a:t>
            </a:fld>
            <a:endParaRPr lang="en-US"/>
          </a:p>
        </p:txBody>
      </p:sp>
    </p:spTree>
    <p:extLst>
      <p:ext uri="{BB962C8B-B14F-4D97-AF65-F5344CB8AC3E}">
        <p14:creationId xmlns:p14="http://schemas.microsoft.com/office/powerpoint/2010/main" val="535835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9"/>
            <a:ext cx="1676400" cy="5851525"/>
          </a:xfrm>
        </p:spPr>
        <p:txBody>
          <a:bodyPr vert="eaVert"/>
          <a:lstStyle/>
          <a:p>
            <a:r>
              <a:rPr kumimoji="0" lang="nl-NL" smtClean="0"/>
              <a:t>Klik om de stijl te bewerken</a:t>
            </a:r>
            <a:endParaRPr kumimoji="0" lang="en-US"/>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datum 3"/>
          <p:cNvSpPr>
            <a:spLocks noGrp="1"/>
          </p:cNvSpPr>
          <p:nvPr>
            <p:ph type="dt" sz="half" idx="10"/>
          </p:nvPr>
        </p:nvSpPr>
        <p:spPr/>
        <p:txBody>
          <a:bodyPr/>
          <a:lstStyle/>
          <a:p>
            <a:fld id="{8325EFEA-2C02-4ED3-A859-F22510F656B0}" type="datetimeFigureOut">
              <a:rPr lang="en-US" smtClean="0">
                <a:solidFill>
                  <a:srgbClr val="575F6D"/>
                </a:solidFill>
              </a:rPr>
              <a:pPr/>
              <a:t>1/6/2015</a:t>
            </a:fld>
            <a:endParaRPr lang="en-US">
              <a:solidFill>
                <a:srgbClr val="575F6D"/>
              </a:solidFill>
            </a:endParaRPr>
          </a:p>
        </p:txBody>
      </p:sp>
      <p:sp>
        <p:nvSpPr>
          <p:cNvPr id="5" name="Tijdelijke aanduiding voor voettekst 4"/>
          <p:cNvSpPr>
            <a:spLocks noGrp="1"/>
          </p:cNvSpPr>
          <p:nvPr>
            <p:ph type="ftr" sz="quarter" idx="11"/>
          </p:nvPr>
        </p:nvSpPr>
        <p:spPr/>
        <p:txBody>
          <a:bodyPr/>
          <a:lstStyle/>
          <a:p>
            <a:endParaRPr lang="en-US">
              <a:solidFill>
                <a:srgbClr val="575F6D"/>
              </a:solidFill>
            </a:endParaRPr>
          </a:p>
        </p:txBody>
      </p:sp>
      <p:sp>
        <p:nvSpPr>
          <p:cNvPr id="6" name="Tijdelijke aanduiding voor dianummer 5"/>
          <p:cNvSpPr>
            <a:spLocks noGrp="1"/>
          </p:cNvSpPr>
          <p:nvPr>
            <p:ph type="sldNum" sz="quarter" idx="12"/>
          </p:nvPr>
        </p:nvSpPr>
        <p:spPr/>
        <p:txBody>
          <a:bodyPr/>
          <a:lstStyle/>
          <a:p>
            <a:fld id="{D603DABE-CD32-4F73-9C2F-0DE4852EE330}" type="slidenum">
              <a:rPr lang="en-US" smtClean="0"/>
              <a:pPr/>
              <a:t>‹nr.›</a:t>
            </a:fld>
            <a:endParaRPr lang="en-US"/>
          </a:p>
        </p:txBody>
      </p:sp>
    </p:spTree>
    <p:extLst>
      <p:ext uri="{BB962C8B-B14F-4D97-AF65-F5344CB8AC3E}">
        <p14:creationId xmlns:p14="http://schemas.microsoft.com/office/powerpoint/2010/main" val="2324911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p:nvPr>
        </p:nvSpPr>
        <p:spPr>
          <a:xfrm>
            <a:off x="2286000" y="2895600"/>
            <a:ext cx="6172200" cy="2053590"/>
          </a:xfrm>
        </p:spPr>
        <p:txBody>
          <a:bodyPr/>
          <a:lstStyle>
            <a:lvl1pPr algn="l">
              <a:buNone/>
              <a:defRPr sz="3000" b="1" cap="small" baseline="0"/>
            </a:lvl1pPr>
          </a:lstStyle>
          <a:p>
            <a:r>
              <a:rPr kumimoji="0" lang="nl-NL" smtClean="0"/>
              <a:t>Klik om de stijl te bewerken</a:t>
            </a:r>
            <a:endParaRPr kumimoji="0" lang="en-US"/>
          </a:p>
        </p:txBody>
      </p:sp>
      <p:sp>
        <p:nvSpPr>
          <p:cNvPr id="3" name="Tijdelijke aanduiding voor tekst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nl-NL" smtClean="0"/>
              <a:t>Klik om de modelstijlen te bewerken</a:t>
            </a:r>
          </a:p>
        </p:txBody>
      </p:sp>
      <p:sp>
        <p:nvSpPr>
          <p:cNvPr id="4" name="Tijdelijke aanduiding voor datum 3"/>
          <p:cNvSpPr>
            <a:spLocks noGrp="1"/>
          </p:cNvSpPr>
          <p:nvPr>
            <p:ph type="dt" sz="half" idx="10"/>
          </p:nvPr>
        </p:nvSpPr>
        <p:spPr bwMode="auto">
          <a:xfrm rot="5400000">
            <a:off x="7763256" y="1170432"/>
            <a:ext cx="2286000" cy="381000"/>
          </a:xfrm>
        </p:spPr>
        <p:txBody>
          <a:bodyPr/>
          <a:lstStyle/>
          <a:p>
            <a:fld id="{8325EFEA-2C02-4ED3-A859-F22510F656B0}" type="datetimeFigureOut">
              <a:rPr lang="en-US" smtClean="0"/>
              <a:t>1/6/2015</a:t>
            </a:fld>
            <a:endParaRPr lang="en-US"/>
          </a:p>
        </p:txBody>
      </p:sp>
      <p:sp>
        <p:nvSpPr>
          <p:cNvPr id="5" name="Tijdelijke aanduiding voor voettekst 4"/>
          <p:cNvSpPr>
            <a:spLocks noGrp="1"/>
          </p:cNvSpPr>
          <p:nvPr>
            <p:ph type="ftr" sz="quarter" idx="11"/>
          </p:nvPr>
        </p:nvSpPr>
        <p:spPr bwMode="auto">
          <a:xfrm rot="5400000">
            <a:off x="7077456" y="4178808"/>
            <a:ext cx="3657600" cy="384048"/>
          </a:xfrm>
        </p:spPr>
        <p:txBody>
          <a:bodyPr/>
          <a:lstStyle/>
          <a:p>
            <a:endParaRPr lang="en-US"/>
          </a:p>
        </p:txBody>
      </p:sp>
      <p:sp>
        <p:nvSpPr>
          <p:cNvPr id="9" name="Rechthoek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hthoek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hthoek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hthoek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hte verbindingslijn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echte verbindingslijn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Rechte verbindingslijn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Rechte verbindingslijn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Rechte verbindingslijn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hthoek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Rechte verbindingslijn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ijdelijke aanduiding voor dianummer 5"/>
          <p:cNvSpPr>
            <a:spLocks noGrp="1"/>
          </p:cNvSpPr>
          <p:nvPr>
            <p:ph type="sldNum" sz="quarter" idx="12"/>
          </p:nvPr>
        </p:nvSpPr>
        <p:spPr bwMode="auto">
          <a:xfrm>
            <a:off x="1340616" y="4928702"/>
            <a:ext cx="609600" cy="517524"/>
          </a:xfrm>
        </p:spPr>
        <p:txBody>
          <a:bodyPr/>
          <a:lstStyle/>
          <a:p>
            <a:fld id="{D603DABE-CD32-4F73-9C2F-0DE4852EE330}" type="slidenum">
              <a:rPr lang="en-US" smtClean="0"/>
              <a:t>‹nr.›</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smtClean="0"/>
              <a:t>Klik om de stijl te bewerken</a:t>
            </a:r>
            <a:endParaRPr kumimoji="0" lang="en-US"/>
          </a:p>
        </p:txBody>
      </p:sp>
      <p:sp>
        <p:nvSpPr>
          <p:cNvPr id="5" name="Tijdelijke aanduiding voor datum 4"/>
          <p:cNvSpPr>
            <a:spLocks noGrp="1"/>
          </p:cNvSpPr>
          <p:nvPr>
            <p:ph type="dt" sz="half" idx="10"/>
          </p:nvPr>
        </p:nvSpPr>
        <p:spPr/>
        <p:txBody>
          <a:bodyPr/>
          <a:lstStyle/>
          <a:p>
            <a:fld id="{8325EFEA-2C02-4ED3-A859-F22510F656B0}" type="datetimeFigureOut">
              <a:rPr lang="en-US" smtClean="0"/>
              <a:t>1/6/2015</a:t>
            </a:fld>
            <a:endParaRPr lang="en-US"/>
          </a:p>
        </p:txBody>
      </p:sp>
      <p:sp>
        <p:nvSpPr>
          <p:cNvPr id="6" name="Tijdelijke aanduiding voor voettekst 5"/>
          <p:cNvSpPr>
            <a:spLocks noGrp="1"/>
          </p:cNvSpPr>
          <p:nvPr>
            <p:ph type="ftr" sz="quarter" idx="11"/>
          </p:nvPr>
        </p:nvSpPr>
        <p:spPr/>
        <p:txBody>
          <a:bodyPr/>
          <a:lstStyle/>
          <a:p>
            <a:endParaRPr lang="en-US"/>
          </a:p>
        </p:txBody>
      </p:sp>
      <p:sp>
        <p:nvSpPr>
          <p:cNvPr id="7" name="Tijdelijke aanduiding voor dianummer 6"/>
          <p:cNvSpPr>
            <a:spLocks noGrp="1"/>
          </p:cNvSpPr>
          <p:nvPr>
            <p:ph type="sldNum" sz="quarter" idx="12"/>
          </p:nvPr>
        </p:nvSpPr>
        <p:spPr/>
        <p:txBody>
          <a:bodyPr/>
          <a:lstStyle/>
          <a:p>
            <a:fld id="{D603DABE-CD32-4F73-9C2F-0DE4852EE330}" type="slidenum">
              <a:rPr lang="en-US" smtClean="0"/>
              <a:t>‹nr.›</a:t>
            </a:fld>
            <a:endParaRPr lang="en-US"/>
          </a:p>
        </p:txBody>
      </p:sp>
      <p:sp>
        <p:nvSpPr>
          <p:cNvPr id="9" name="Tijdelijke aanduiding voor inhoud 8"/>
          <p:cNvSpPr>
            <a:spLocks noGrp="1"/>
          </p:cNvSpPr>
          <p:nvPr>
            <p:ph sz="quarter" idx="1"/>
          </p:nvPr>
        </p:nvSpPr>
        <p:spPr>
          <a:xfrm>
            <a:off x="457200" y="1600200"/>
            <a:ext cx="3657600" cy="4572000"/>
          </a:xfrm>
        </p:spPr>
        <p:txBody>
          <a:body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11" name="Tijdelijke aanduiding voor inhoud 10"/>
          <p:cNvSpPr>
            <a:spLocks noGrp="1"/>
          </p:cNvSpPr>
          <p:nvPr>
            <p:ph sz="quarter" idx="2"/>
          </p:nvPr>
        </p:nvSpPr>
        <p:spPr>
          <a:xfrm>
            <a:off x="4270248" y="1600200"/>
            <a:ext cx="3657600" cy="4572000"/>
          </a:xfrm>
        </p:spPr>
        <p:txBody>
          <a:body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7543800" cy="1143000"/>
          </a:xfrm>
        </p:spPr>
        <p:txBody>
          <a:bodyPr anchor="b"/>
          <a:lstStyle>
            <a:lvl1pPr>
              <a:defRPr/>
            </a:lvl1pPr>
          </a:lstStyle>
          <a:p>
            <a:r>
              <a:rPr kumimoji="0" lang="nl-NL" smtClean="0"/>
              <a:t>Klik om de stijl te bewerken</a:t>
            </a:r>
            <a:endParaRPr kumimoji="0" lang="en-US"/>
          </a:p>
        </p:txBody>
      </p:sp>
      <p:sp>
        <p:nvSpPr>
          <p:cNvPr id="7" name="Tijdelijke aanduiding voor datum 6"/>
          <p:cNvSpPr>
            <a:spLocks noGrp="1"/>
          </p:cNvSpPr>
          <p:nvPr>
            <p:ph type="dt" sz="half" idx="10"/>
          </p:nvPr>
        </p:nvSpPr>
        <p:spPr/>
        <p:txBody>
          <a:bodyPr/>
          <a:lstStyle/>
          <a:p>
            <a:fld id="{8325EFEA-2C02-4ED3-A859-F22510F656B0}" type="datetimeFigureOut">
              <a:rPr lang="en-US" smtClean="0"/>
              <a:t>1/6/2015</a:t>
            </a:fld>
            <a:endParaRPr lang="en-US"/>
          </a:p>
        </p:txBody>
      </p:sp>
      <p:sp>
        <p:nvSpPr>
          <p:cNvPr id="8" name="Tijdelijke aanduiding voor voettekst 7"/>
          <p:cNvSpPr>
            <a:spLocks noGrp="1"/>
          </p:cNvSpPr>
          <p:nvPr>
            <p:ph type="ftr" sz="quarter" idx="11"/>
          </p:nvPr>
        </p:nvSpPr>
        <p:spPr/>
        <p:txBody>
          <a:bodyPr/>
          <a:lstStyle/>
          <a:p>
            <a:endParaRPr lang="en-US"/>
          </a:p>
        </p:txBody>
      </p:sp>
      <p:sp>
        <p:nvSpPr>
          <p:cNvPr id="9" name="Tijdelijke aanduiding voor dianummer 8"/>
          <p:cNvSpPr>
            <a:spLocks noGrp="1"/>
          </p:cNvSpPr>
          <p:nvPr>
            <p:ph type="sldNum" sz="quarter" idx="12"/>
          </p:nvPr>
        </p:nvSpPr>
        <p:spPr/>
        <p:txBody>
          <a:bodyPr/>
          <a:lstStyle/>
          <a:p>
            <a:fld id="{D603DABE-CD32-4F73-9C2F-0DE4852EE330}" type="slidenum">
              <a:rPr lang="en-US" smtClean="0"/>
              <a:t>‹nr.›</a:t>
            </a:fld>
            <a:endParaRPr lang="en-US"/>
          </a:p>
        </p:txBody>
      </p:sp>
      <p:sp>
        <p:nvSpPr>
          <p:cNvPr id="11" name="Tijdelijke aanduiding voor inhoud 10"/>
          <p:cNvSpPr>
            <a:spLocks noGrp="1"/>
          </p:cNvSpPr>
          <p:nvPr>
            <p:ph sz="quarter" idx="2"/>
          </p:nvPr>
        </p:nvSpPr>
        <p:spPr>
          <a:xfrm>
            <a:off x="457200" y="2362200"/>
            <a:ext cx="3657600" cy="3886200"/>
          </a:xfrm>
        </p:spPr>
        <p:txBody>
          <a:body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13" name="Tijdelijke aanduiding voor inhoud 12"/>
          <p:cNvSpPr>
            <a:spLocks noGrp="1"/>
          </p:cNvSpPr>
          <p:nvPr>
            <p:ph sz="quarter" idx="4"/>
          </p:nvPr>
        </p:nvSpPr>
        <p:spPr>
          <a:xfrm>
            <a:off x="4371975" y="2362200"/>
            <a:ext cx="3657600" cy="3886200"/>
          </a:xfrm>
        </p:spPr>
        <p:txBody>
          <a:body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12" name="Tijdelijke aanduiding voor tekst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nl-NL" smtClean="0"/>
              <a:t>Klik om de modelstijlen te bewerken</a:t>
            </a:r>
          </a:p>
        </p:txBody>
      </p:sp>
      <p:sp>
        <p:nvSpPr>
          <p:cNvPr id="14" name="Tijdelijke aanduiding voor tekst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nl-NL" smtClean="0"/>
              <a:t>Klik om de modelstijlen te bewerken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smtClean="0"/>
              <a:t>Klik om de stijl te bewerken</a:t>
            </a:r>
            <a:endParaRPr kumimoji="0" lang="en-US"/>
          </a:p>
        </p:txBody>
      </p:sp>
      <p:sp>
        <p:nvSpPr>
          <p:cNvPr id="6" name="Tijdelijke aanduiding voor datum 5"/>
          <p:cNvSpPr>
            <a:spLocks noGrp="1"/>
          </p:cNvSpPr>
          <p:nvPr>
            <p:ph type="dt" sz="half" idx="10"/>
          </p:nvPr>
        </p:nvSpPr>
        <p:spPr/>
        <p:txBody>
          <a:bodyPr rtlCol="0"/>
          <a:lstStyle/>
          <a:p>
            <a:fld id="{8325EFEA-2C02-4ED3-A859-F22510F656B0}" type="datetimeFigureOut">
              <a:rPr lang="en-US" smtClean="0"/>
              <a:t>1/6/2015</a:t>
            </a:fld>
            <a:endParaRPr lang="en-US"/>
          </a:p>
        </p:txBody>
      </p:sp>
      <p:sp>
        <p:nvSpPr>
          <p:cNvPr id="7" name="Tijdelijke aanduiding voor dianummer 6"/>
          <p:cNvSpPr>
            <a:spLocks noGrp="1"/>
          </p:cNvSpPr>
          <p:nvPr>
            <p:ph type="sldNum" sz="quarter" idx="11"/>
          </p:nvPr>
        </p:nvSpPr>
        <p:spPr/>
        <p:txBody>
          <a:bodyPr rtlCol="0"/>
          <a:lstStyle/>
          <a:p>
            <a:fld id="{D603DABE-CD32-4F73-9C2F-0DE4852EE330}" type="slidenum">
              <a:rPr lang="en-US" smtClean="0"/>
              <a:t>‹nr.›</a:t>
            </a:fld>
            <a:endParaRPr lang="en-US"/>
          </a:p>
        </p:txBody>
      </p:sp>
      <p:sp>
        <p:nvSpPr>
          <p:cNvPr id="8" name="Tijdelijke aanduiding voor voettekst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8325EFEA-2C02-4ED3-A859-F22510F656B0}" type="datetimeFigureOut">
              <a:rPr lang="en-US" smtClean="0"/>
              <a:t>1/6/2015</a:t>
            </a:fld>
            <a:endParaRPr lang="en-US"/>
          </a:p>
        </p:txBody>
      </p:sp>
      <p:sp>
        <p:nvSpPr>
          <p:cNvPr id="3" name="Tijdelijke aanduiding voor voettekst 2"/>
          <p:cNvSpPr>
            <a:spLocks noGrp="1"/>
          </p:cNvSpPr>
          <p:nvPr>
            <p:ph type="ftr" sz="quarter" idx="11"/>
          </p:nvPr>
        </p:nvSpPr>
        <p:spPr/>
        <p:txBody>
          <a:bodyPr/>
          <a:lstStyle/>
          <a:p>
            <a:endParaRPr lang="en-US"/>
          </a:p>
        </p:txBody>
      </p:sp>
      <p:sp>
        <p:nvSpPr>
          <p:cNvPr id="4" name="Tijdelijke aanduiding voor dianummer 3"/>
          <p:cNvSpPr>
            <a:spLocks noGrp="1"/>
          </p:cNvSpPr>
          <p:nvPr>
            <p:ph type="sldNum" sz="quarter" idx="12"/>
          </p:nvPr>
        </p:nvSpPr>
        <p:spPr/>
        <p:txBody>
          <a:bodyPr/>
          <a:lstStyle/>
          <a:p>
            <a:fld id="{D603DABE-CD32-4F73-9C2F-0DE4852EE330}" type="slidenum">
              <a:rPr lang="en-US" smtClean="0"/>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bg>
      <p:bgRef idx="1001">
        <a:schemeClr val="bg1"/>
      </p:bgRef>
    </p:bg>
    <p:spTree>
      <p:nvGrpSpPr>
        <p:cNvPr id="1" name=""/>
        <p:cNvGrpSpPr/>
        <p:nvPr/>
      </p:nvGrpSpPr>
      <p:grpSpPr>
        <a:xfrm>
          <a:off x="0" y="0"/>
          <a:ext cx="0" cy="0"/>
          <a:chOff x="0" y="0"/>
          <a:chExt cx="0" cy="0"/>
        </a:xfrm>
      </p:grpSpPr>
      <p:sp>
        <p:nvSpPr>
          <p:cNvPr id="10" name="Rechte verbindingslijn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el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nl-NL" smtClean="0"/>
              <a:t>Klik om de stijl te bewerken</a:t>
            </a:r>
            <a:endParaRPr kumimoji="0" lang="en-US"/>
          </a:p>
        </p:txBody>
      </p:sp>
      <p:sp>
        <p:nvSpPr>
          <p:cNvPr id="3" name="Tijdelijke aanduiding voor tekst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nl-NL" smtClean="0"/>
              <a:t>Klik om de modelstijlen te bewerken</a:t>
            </a:r>
          </a:p>
        </p:txBody>
      </p:sp>
      <p:sp>
        <p:nvSpPr>
          <p:cNvPr id="8" name="Rechte verbindingslijn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Rechte verbindingslijn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Rechte verbindingslijn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hthoek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hte verbindingslijn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Tijdelijke aanduiding voor inhoud 17"/>
          <p:cNvSpPr>
            <a:spLocks noGrp="1"/>
          </p:cNvSpPr>
          <p:nvPr>
            <p:ph sz="quarter" idx="1"/>
          </p:nvPr>
        </p:nvSpPr>
        <p:spPr>
          <a:xfrm>
            <a:off x="304800" y="274320"/>
            <a:ext cx="5638800" cy="6327648"/>
          </a:xfrm>
        </p:spPr>
        <p:txBody>
          <a:body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21" name="Tijdelijke aanduiding voor datum 20"/>
          <p:cNvSpPr>
            <a:spLocks noGrp="1"/>
          </p:cNvSpPr>
          <p:nvPr>
            <p:ph type="dt" sz="half" idx="14"/>
          </p:nvPr>
        </p:nvSpPr>
        <p:spPr/>
        <p:txBody>
          <a:bodyPr rtlCol="0"/>
          <a:lstStyle/>
          <a:p>
            <a:fld id="{8325EFEA-2C02-4ED3-A859-F22510F656B0}" type="datetimeFigureOut">
              <a:rPr lang="en-US" smtClean="0"/>
              <a:t>1/6/2015</a:t>
            </a:fld>
            <a:endParaRPr lang="en-US"/>
          </a:p>
        </p:txBody>
      </p:sp>
      <p:sp>
        <p:nvSpPr>
          <p:cNvPr id="22" name="Tijdelijke aanduiding voor dianummer 21"/>
          <p:cNvSpPr>
            <a:spLocks noGrp="1"/>
          </p:cNvSpPr>
          <p:nvPr>
            <p:ph type="sldNum" sz="quarter" idx="15"/>
          </p:nvPr>
        </p:nvSpPr>
        <p:spPr/>
        <p:txBody>
          <a:bodyPr rtlCol="0"/>
          <a:lstStyle/>
          <a:p>
            <a:fld id="{D603DABE-CD32-4F73-9C2F-0DE4852EE330}" type="slidenum">
              <a:rPr lang="en-US" smtClean="0"/>
              <a:t>‹nr.›</a:t>
            </a:fld>
            <a:endParaRPr lang="en-US"/>
          </a:p>
        </p:txBody>
      </p:sp>
      <p:sp>
        <p:nvSpPr>
          <p:cNvPr id="23" name="Tijdelijke aanduiding voor voettekst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9" name="Rechte verbindingslijn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el 1"/>
          <p:cNvSpPr>
            <a:spLocks noGrp="1"/>
          </p:cNvSpPr>
          <p:nvPr>
            <p:ph type="title"/>
          </p:nvPr>
        </p:nvSpPr>
        <p:spPr>
          <a:xfrm rot="5400000">
            <a:off x="3350133" y="3200400"/>
            <a:ext cx="6309360" cy="457200"/>
          </a:xfrm>
        </p:spPr>
        <p:txBody>
          <a:bodyPr anchor="b"/>
          <a:lstStyle>
            <a:lvl1pPr algn="l">
              <a:buNone/>
              <a:defRPr sz="2000" b="1"/>
            </a:lvl1pPr>
          </a:lstStyle>
          <a:p>
            <a:r>
              <a:rPr kumimoji="0" lang="nl-NL" smtClean="0"/>
              <a:t>Klik om de stijl te bewerken</a:t>
            </a:r>
            <a:endParaRPr kumimoji="0" lang="en-US"/>
          </a:p>
        </p:txBody>
      </p:sp>
      <p:sp>
        <p:nvSpPr>
          <p:cNvPr id="3" name="Tijdelijke aanduiding voor afbeelding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nl-NL" smtClean="0"/>
              <a:t>Klik op het pictogram als u een afbeelding wilt toevoegen</a:t>
            </a:r>
            <a:endParaRPr kumimoji="0" lang="en-US" dirty="0"/>
          </a:p>
        </p:txBody>
      </p:sp>
      <p:sp>
        <p:nvSpPr>
          <p:cNvPr id="4" name="Tijdelijke aanduiding voor tekst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nl-NL" smtClean="0"/>
              <a:t>Klik om de modelstijlen te bewerken</a:t>
            </a:r>
          </a:p>
        </p:txBody>
      </p:sp>
      <p:sp>
        <p:nvSpPr>
          <p:cNvPr id="10" name="Rechte verbindingslijn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hthoek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hte verbindingslijn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Rechte verbindingslijn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Rechte verbindingslijn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Tijdelijke aanduiding voor datum 16"/>
          <p:cNvSpPr>
            <a:spLocks noGrp="1"/>
          </p:cNvSpPr>
          <p:nvPr>
            <p:ph type="dt" sz="half" idx="10"/>
          </p:nvPr>
        </p:nvSpPr>
        <p:spPr/>
        <p:txBody>
          <a:bodyPr rtlCol="0"/>
          <a:lstStyle/>
          <a:p>
            <a:fld id="{8325EFEA-2C02-4ED3-A859-F22510F656B0}" type="datetimeFigureOut">
              <a:rPr lang="en-US" smtClean="0"/>
              <a:t>1/6/2015</a:t>
            </a:fld>
            <a:endParaRPr lang="en-US"/>
          </a:p>
        </p:txBody>
      </p:sp>
      <p:sp>
        <p:nvSpPr>
          <p:cNvPr id="18" name="Tijdelijke aanduiding voor dianummer 17"/>
          <p:cNvSpPr>
            <a:spLocks noGrp="1"/>
          </p:cNvSpPr>
          <p:nvPr>
            <p:ph type="sldNum" sz="quarter" idx="11"/>
          </p:nvPr>
        </p:nvSpPr>
        <p:spPr/>
        <p:txBody>
          <a:bodyPr rtlCol="0"/>
          <a:lstStyle/>
          <a:p>
            <a:fld id="{D603DABE-CD32-4F73-9C2F-0DE4852EE330}" type="slidenum">
              <a:rPr lang="en-US" smtClean="0"/>
              <a:t>‹nr.›</a:t>
            </a:fld>
            <a:endParaRPr lang="en-US"/>
          </a:p>
        </p:txBody>
      </p:sp>
      <p:sp>
        <p:nvSpPr>
          <p:cNvPr id="21" name="Tijdelijke aanduiding voor voettekst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Rechte verbindingslijn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jdelijke aanduiding voor titel 21"/>
          <p:cNvSpPr>
            <a:spLocks noGrp="1"/>
          </p:cNvSpPr>
          <p:nvPr>
            <p:ph type="title"/>
          </p:nvPr>
        </p:nvSpPr>
        <p:spPr>
          <a:xfrm>
            <a:off x="457200" y="274638"/>
            <a:ext cx="7467600" cy="1143000"/>
          </a:xfrm>
          <a:prstGeom prst="rect">
            <a:avLst/>
          </a:prstGeom>
        </p:spPr>
        <p:txBody>
          <a:bodyPr vert="horz" anchor="b">
            <a:normAutofit/>
          </a:bodyPr>
          <a:lstStyle/>
          <a:p>
            <a:r>
              <a:rPr kumimoji="0" lang="nl-NL" smtClean="0"/>
              <a:t>Klik om de stijl te bewerken</a:t>
            </a:r>
            <a:endParaRPr kumimoji="0" lang="en-US"/>
          </a:p>
        </p:txBody>
      </p:sp>
      <p:sp>
        <p:nvSpPr>
          <p:cNvPr id="13" name="Tijdelijke aanduiding voor tekst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nl-NL" smtClean="0"/>
              <a:t>Klik om de modelstijlen te bewerken</a:t>
            </a:r>
          </a:p>
          <a:p>
            <a:pPr lvl="1" eaLnBrk="1" latinLnBrk="0" hangingPunct="1"/>
            <a:r>
              <a:rPr kumimoji="0" lang="nl-NL" smtClean="0"/>
              <a:t>Tweede niveau</a:t>
            </a:r>
          </a:p>
          <a:p>
            <a:pPr lvl="2" eaLnBrk="1" latinLnBrk="0" hangingPunct="1"/>
            <a:r>
              <a:rPr kumimoji="0" lang="nl-NL" smtClean="0"/>
              <a:t>Derde niveau</a:t>
            </a:r>
          </a:p>
          <a:p>
            <a:pPr lvl="3" eaLnBrk="1" latinLnBrk="0" hangingPunct="1"/>
            <a:r>
              <a:rPr kumimoji="0" lang="nl-NL" smtClean="0"/>
              <a:t>Vierde niveau</a:t>
            </a:r>
          </a:p>
          <a:p>
            <a:pPr lvl="4" eaLnBrk="1" latinLnBrk="0" hangingPunct="1"/>
            <a:r>
              <a:rPr kumimoji="0" lang="nl-NL" smtClean="0"/>
              <a:t>Vijfde niveau</a:t>
            </a:r>
            <a:endParaRPr kumimoji="0" lang="en-US"/>
          </a:p>
        </p:txBody>
      </p:sp>
      <p:sp>
        <p:nvSpPr>
          <p:cNvPr id="14" name="Tijdelijke aanduiding voor datum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8325EFEA-2C02-4ED3-A859-F22510F656B0}" type="datetimeFigureOut">
              <a:rPr lang="en-US" smtClean="0"/>
              <a:t>1/6/2015</a:t>
            </a:fld>
            <a:endParaRPr lang="en-US"/>
          </a:p>
        </p:txBody>
      </p:sp>
      <p:sp>
        <p:nvSpPr>
          <p:cNvPr id="3" name="Tijdelijke aanduiding voor voettekst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Rechte verbindingslijn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Rechte verbindingslijn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hthoek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hte verbindingslijn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Tijdelijke aanduiding voor dianumm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D603DABE-CD32-4F73-9C2F-0DE4852EE330}" type="slidenum">
              <a:rPr lang="en-US" smtClean="0"/>
              <a:t>‹nr.›</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Rechte verbindingslijn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2" name="Tijdelijke aanduiding voor titel 21"/>
          <p:cNvSpPr>
            <a:spLocks noGrp="1"/>
          </p:cNvSpPr>
          <p:nvPr>
            <p:ph type="title"/>
          </p:nvPr>
        </p:nvSpPr>
        <p:spPr>
          <a:xfrm>
            <a:off x="457200" y="274638"/>
            <a:ext cx="7467600" cy="1143000"/>
          </a:xfrm>
          <a:prstGeom prst="rect">
            <a:avLst/>
          </a:prstGeom>
        </p:spPr>
        <p:txBody>
          <a:bodyPr vert="horz" anchor="b">
            <a:normAutofit/>
          </a:bodyPr>
          <a:lstStyle/>
          <a:p>
            <a:r>
              <a:rPr kumimoji="0" lang="nl-NL" smtClean="0"/>
              <a:t>Klik om de stijl te bewerken</a:t>
            </a:r>
            <a:endParaRPr kumimoji="0" lang="en-US"/>
          </a:p>
        </p:txBody>
      </p:sp>
      <p:sp>
        <p:nvSpPr>
          <p:cNvPr id="13" name="Tijdelijke aanduiding voor tekst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nl-NL" smtClean="0"/>
              <a:t>Klik om de modelstijlen te bewerken</a:t>
            </a:r>
          </a:p>
          <a:p>
            <a:pPr lvl="1" eaLnBrk="1" latinLnBrk="0" hangingPunct="1"/>
            <a:r>
              <a:rPr kumimoji="0" lang="nl-NL" smtClean="0"/>
              <a:t>Tweede niveau</a:t>
            </a:r>
          </a:p>
          <a:p>
            <a:pPr lvl="2" eaLnBrk="1" latinLnBrk="0" hangingPunct="1"/>
            <a:r>
              <a:rPr kumimoji="0" lang="nl-NL" smtClean="0"/>
              <a:t>Derde niveau</a:t>
            </a:r>
          </a:p>
          <a:p>
            <a:pPr lvl="3" eaLnBrk="1" latinLnBrk="0" hangingPunct="1"/>
            <a:r>
              <a:rPr kumimoji="0" lang="nl-NL" smtClean="0"/>
              <a:t>Vierde niveau</a:t>
            </a:r>
          </a:p>
          <a:p>
            <a:pPr lvl="4" eaLnBrk="1" latinLnBrk="0" hangingPunct="1"/>
            <a:r>
              <a:rPr kumimoji="0" lang="nl-NL" smtClean="0"/>
              <a:t>Vijfde niveau</a:t>
            </a:r>
            <a:endParaRPr kumimoji="0" lang="en-US"/>
          </a:p>
        </p:txBody>
      </p:sp>
      <p:sp>
        <p:nvSpPr>
          <p:cNvPr id="14" name="Tijdelijke aanduiding voor datum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8325EFEA-2C02-4ED3-A859-F22510F656B0}" type="datetimeFigureOut">
              <a:rPr lang="en-US" smtClean="0">
                <a:solidFill>
                  <a:srgbClr val="575F6D"/>
                </a:solidFill>
              </a:rPr>
              <a:pPr/>
              <a:t>1/6/2015</a:t>
            </a:fld>
            <a:endParaRPr lang="en-US">
              <a:solidFill>
                <a:srgbClr val="575F6D"/>
              </a:solidFill>
            </a:endParaRPr>
          </a:p>
        </p:txBody>
      </p:sp>
      <p:sp>
        <p:nvSpPr>
          <p:cNvPr id="3" name="Tijdelijke aanduiding voor voettekst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solidFill>
                <a:srgbClr val="575F6D"/>
              </a:solidFill>
            </a:endParaRPr>
          </a:p>
        </p:txBody>
      </p:sp>
      <p:sp>
        <p:nvSpPr>
          <p:cNvPr id="7" name="Rechte verbindingslijn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Rechte verbindingslijn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0" name="Rechthoek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chte verbindingslijn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Ova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Tijdelijke aanduiding voor dianumm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D603DABE-CD32-4F73-9C2F-0DE4852EE330}" type="slidenum">
              <a:rPr lang="en-US" smtClean="0"/>
              <a:pPr/>
              <a:t>‹nr.›</a:t>
            </a:fld>
            <a:endParaRPr lang="en-US"/>
          </a:p>
        </p:txBody>
      </p:sp>
    </p:spTree>
    <p:extLst>
      <p:ext uri="{BB962C8B-B14F-4D97-AF65-F5344CB8AC3E}">
        <p14:creationId xmlns:p14="http://schemas.microsoft.com/office/powerpoint/2010/main" val="408550508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286000" y="2924944"/>
            <a:ext cx="6172200" cy="2093618"/>
          </a:xfrm>
        </p:spPr>
        <p:txBody>
          <a:bodyPr>
            <a:normAutofit fontScale="90000"/>
          </a:bodyPr>
          <a:lstStyle/>
          <a:p>
            <a:r>
              <a:rPr lang="nl-NL" dirty="0" smtClean="0"/>
              <a:t>Stichting Westelijke Tuinsteden Amsterdam</a:t>
            </a:r>
            <a:br>
              <a:rPr lang="nl-NL" dirty="0" smtClean="0"/>
            </a:br>
            <a:r>
              <a:rPr lang="nl-NL" dirty="0" smtClean="0"/>
              <a:t/>
            </a:r>
            <a:br>
              <a:rPr lang="nl-NL" dirty="0" smtClean="0"/>
            </a:br>
            <a:r>
              <a:rPr lang="nl-NL" dirty="0" smtClean="0"/>
              <a:t>Workshop Super Diversiteit en Cross-culturele communicatie</a:t>
            </a:r>
            <a:endParaRPr lang="en-US" dirty="0"/>
          </a:p>
        </p:txBody>
      </p:sp>
      <p:sp>
        <p:nvSpPr>
          <p:cNvPr id="3" name="Ondertitel 2"/>
          <p:cNvSpPr>
            <a:spLocks noGrp="1"/>
          </p:cNvSpPr>
          <p:nvPr>
            <p:ph type="subTitle" idx="1"/>
          </p:nvPr>
        </p:nvSpPr>
        <p:spPr/>
        <p:txBody>
          <a:bodyPr/>
          <a:lstStyle/>
          <a:p>
            <a:r>
              <a:rPr lang="nl-NL" dirty="0" smtClean="0"/>
              <a:t>Dr. Carl H.D. Steinmetz</a:t>
            </a:r>
          </a:p>
          <a:p>
            <a:r>
              <a:rPr lang="nl-NL" dirty="0" smtClean="0"/>
              <a:t>Managing Director Expats &amp; Immigrants B.V.</a:t>
            </a:r>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3537" y="1916832"/>
            <a:ext cx="4760913" cy="858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7238" y="3424238"/>
            <a:ext cx="9525" cy="9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3538" y="311102"/>
            <a:ext cx="7220950" cy="7272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43538" y="1067850"/>
            <a:ext cx="7220950" cy="7753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85977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t>Super divers &amp; Onderwijs</a:t>
            </a:r>
            <a:endParaRPr lang="nl-NL" b="1" dirty="0"/>
          </a:p>
        </p:txBody>
      </p:sp>
      <p:sp>
        <p:nvSpPr>
          <p:cNvPr id="3" name="Tijdelijke aanduiding voor inhoud 2"/>
          <p:cNvSpPr>
            <a:spLocks noGrp="1"/>
          </p:cNvSpPr>
          <p:nvPr>
            <p:ph idx="1"/>
          </p:nvPr>
        </p:nvSpPr>
        <p:spPr/>
        <p:txBody>
          <a:bodyPr>
            <a:normAutofit fontScale="85000" lnSpcReduction="10000"/>
          </a:bodyPr>
          <a:lstStyle/>
          <a:p>
            <a:pPr marL="0" indent="0">
              <a:buNone/>
            </a:pPr>
            <a:r>
              <a:rPr lang="nl-NL" b="1" dirty="0" smtClean="0"/>
              <a:t>Wat weten we nu al?</a:t>
            </a:r>
          </a:p>
          <a:p>
            <a:r>
              <a:rPr lang="nl-NL" dirty="0" smtClean="0"/>
              <a:t>Andere begrippen/ taal: ouder of familie betrokkenheid, leerkracht als opvoeder, mishandelen of corrigerende tik? </a:t>
            </a:r>
          </a:p>
          <a:p>
            <a:r>
              <a:rPr lang="nl-NL" dirty="0" smtClean="0"/>
              <a:t>Onderwijstaal op jonge leeftijd leren </a:t>
            </a:r>
          </a:p>
          <a:p>
            <a:r>
              <a:rPr lang="nl-NL" dirty="0" smtClean="0"/>
              <a:t>Begeleiding kinderen niet alleen individueel aanpakken</a:t>
            </a:r>
          </a:p>
          <a:p>
            <a:r>
              <a:rPr lang="nl-NL" dirty="0" smtClean="0"/>
              <a:t>Huiswerkbegeleiding noodzakelijk</a:t>
            </a:r>
          </a:p>
          <a:p>
            <a:r>
              <a:rPr lang="nl-NL" dirty="0" smtClean="0"/>
              <a:t>Opvoedondersteuning moeders noodzakelijk</a:t>
            </a:r>
          </a:p>
          <a:p>
            <a:r>
              <a:rPr lang="nl-NL" dirty="0" smtClean="0"/>
              <a:t>Grootfamilie/ ‘stam’ betrekken bij onderwijs</a:t>
            </a:r>
          </a:p>
          <a:p>
            <a:r>
              <a:rPr lang="nl-NL" dirty="0" smtClean="0"/>
              <a:t>Meer nadruk op technische vakken</a:t>
            </a:r>
          </a:p>
          <a:p>
            <a:r>
              <a:rPr lang="nl-NL" dirty="0" smtClean="0"/>
              <a:t>Meer nadruk op vakken in de praktijk leren</a:t>
            </a:r>
          </a:p>
          <a:p>
            <a:r>
              <a:rPr lang="nl-NL" dirty="0" smtClean="0"/>
              <a:t>Uitsluiting en discriminatie voorkomen</a:t>
            </a:r>
          </a:p>
          <a:p>
            <a:r>
              <a:rPr lang="nl-NL" dirty="0" smtClean="0"/>
              <a:t>Voeren van raciale dialogen  </a:t>
            </a:r>
          </a:p>
          <a:p>
            <a:r>
              <a:rPr lang="nl-NL" dirty="0" smtClean="0"/>
              <a:t>Opleidingen stapelen voorkomen</a:t>
            </a:r>
          </a:p>
          <a:p>
            <a:r>
              <a:rPr lang="nl-NL" dirty="0" smtClean="0"/>
              <a:t>Onderwijsbreuken voorkomen </a:t>
            </a:r>
            <a:endParaRPr lang="nl-NL" dirty="0"/>
          </a:p>
        </p:txBody>
      </p:sp>
      <p:sp>
        <p:nvSpPr>
          <p:cNvPr id="4" name="Tijdelijke aanduiding voor dianummer 3"/>
          <p:cNvSpPr>
            <a:spLocks noGrp="1"/>
          </p:cNvSpPr>
          <p:nvPr>
            <p:ph type="sldNum" sz="quarter" idx="4294967295"/>
          </p:nvPr>
        </p:nvSpPr>
        <p:spPr>
          <a:xfrm>
            <a:off x="8348328" y="6111875"/>
            <a:ext cx="457200" cy="365125"/>
          </a:xfrm>
          <a:prstGeom prst="rect">
            <a:avLst/>
          </a:prstGeom>
        </p:spPr>
        <p:txBody>
          <a:bodyPr/>
          <a:lstStyle/>
          <a:p>
            <a:fld id="{344B9DFC-5D92-4140-89C9-E462CD65D26A}" type="slidenum">
              <a:rPr lang="en-US" smtClean="0"/>
              <a:t>10</a:t>
            </a:fld>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192" y="3861048"/>
            <a:ext cx="1993577" cy="17436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154930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t>Super diversiteit &amp; Doel onderwijs</a:t>
            </a:r>
            <a:endParaRPr lang="nl-NL" b="1" dirty="0"/>
          </a:p>
        </p:txBody>
      </p:sp>
      <p:sp>
        <p:nvSpPr>
          <p:cNvPr id="3" name="Tijdelijke aanduiding voor inhoud 2"/>
          <p:cNvSpPr>
            <a:spLocks noGrp="1"/>
          </p:cNvSpPr>
          <p:nvPr>
            <p:ph idx="1"/>
          </p:nvPr>
        </p:nvSpPr>
        <p:spPr/>
        <p:txBody>
          <a:bodyPr/>
          <a:lstStyle/>
          <a:p>
            <a:pPr marL="0" indent="0">
              <a:buNone/>
            </a:pPr>
            <a:r>
              <a:rPr lang="nl-NL" dirty="0" smtClean="0"/>
              <a:t>Realiseren van een normaal verdeling</a:t>
            </a:r>
          </a:p>
          <a:p>
            <a:endParaRPr lang="en-US" dirty="0"/>
          </a:p>
        </p:txBody>
      </p:sp>
      <p:sp>
        <p:nvSpPr>
          <p:cNvPr id="4" name="Tijdelijke aanduiding voor dianummer 3"/>
          <p:cNvSpPr>
            <a:spLocks noGrp="1"/>
          </p:cNvSpPr>
          <p:nvPr>
            <p:ph type="sldNum" sz="quarter" idx="4294967295"/>
          </p:nvPr>
        </p:nvSpPr>
        <p:spPr>
          <a:xfrm>
            <a:off x="8348328" y="6111875"/>
            <a:ext cx="457200" cy="365125"/>
          </a:xfrm>
          <a:prstGeom prst="rect">
            <a:avLst/>
          </a:prstGeom>
        </p:spPr>
        <p:txBody>
          <a:bodyPr/>
          <a:lstStyle/>
          <a:p>
            <a:fld id="{344B9DFC-5D92-4140-89C9-E462CD65D26A}" type="slidenum">
              <a:rPr lang="en-US" smtClean="0"/>
              <a:t>11</a:t>
            </a:fld>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7875" y="1609725"/>
            <a:ext cx="5048250" cy="3638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009632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b="1" dirty="0" smtClean="0"/>
              <a:t>Super divers </a:t>
            </a:r>
            <a:br>
              <a:rPr lang="nl-NL" b="1" dirty="0" smtClean="0"/>
            </a:br>
            <a:r>
              <a:rPr lang="nl-NL" b="1" dirty="0" smtClean="0"/>
              <a:t>en Nieuwe concepten voor het onderwijs?</a:t>
            </a:r>
            <a:endParaRPr lang="nl-NL" b="1" dirty="0"/>
          </a:p>
        </p:txBody>
      </p:sp>
      <p:sp>
        <p:nvSpPr>
          <p:cNvPr id="3" name="Tijdelijke aanduiding voor inhoud 2"/>
          <p:cNvSpPr>
            <a:spLocks noGrp="1"/>
          </p:cNvSpPr>
          <p:nvPr>
            <p:ph idx="1"/>
          </p:nvPr>
        </p:nvSpPr>
        <p:spPr>
          <a:xfrm>
            <a:off x="457200" y="1484784"/>
            <a:ext cx="7467600" cy="4989168"/>
          </a:xfrm>
        </p:spPr>
        <p:txBody>
          <a:bodyPr/>
          <a:lstStyle/>
          <a:p>
            <a:r>
              <a:rPr lang="nl-NL" dirty="0" smtClean="0"/>
              <a:t>Vluchtelingen naar school (jong en oud)</a:t>
            </a:r>
          </a:p>
          <a:p>
            <a:r>
              <a:rPr lang="nl-NL" dirty="0" smtClean="0"/>
              <a:t>Les geven aan (groot)families + 3-4generaties</a:t>
            </a:r>
          </a:p>
          <a:p>
            <a:r>
              <a:rPr lang="nl-NL" dirty="0" smtClean="0"/>
              <a:t>Bevorderen participatie bij grootfamilie</a:t>
            </a:r>
          </a:p>
          <a:p>
            <a:r>
              <a:rPr lang="nl-NL" dirty="0" smtClean="0"/>
              <a:t>Robots/ drones bouwen (er zijn bouw pakketten)</a:t>
            </a:r>
          </a:p>
          <a:p>
            <a:r>
              <a:rPr lang="nl-NL" dirty="0" smtClean="0"/>
              <a:t>Voorbereiden op 2030: 47% van de banen zijn verdwenen</a:t>
            </a:r>
          </a:p>
          <a:p>
            <a:r>
              <a:rPr lang="nl-NL" dirty="0" smtClean="0"/>
              <a:t>Romans lezen om empathie te bevorderen?</a:t>
            </a:r>
          </a:p>
          <a:p>
            <a:r>
              <a:rPr lang="nl-NL" dirty="0" smtClean="0"/>
              <a:t>Scholen koppelen aan buurt/ wijk winkels deelnemers en hun moeders? </a:t>
            </a:r>
          </a:p>
          <a:p>
            <a:endParaRPr lang="nl-NL" dirty="0" smtClean="0"/>
          </a:p>
          <a:p>
            <a:endParaRPr lang="nl-NL" dirty="0"/>
          </a:p>
          <a:p>
            <a:endParaRPr lang="nl-NL" dirty="0"/>
          </a:p>
        </p:txBody>
      </p:sp>
      <p:sp>
        <p:nvSpPr>
          <p:cNvPr id="4" name="Tijdelijke aanduiding voor dianummer 3"/>
          <p:cNvSpPr>
            <a:spLocks noGrp="1"/>
          </p:cNvSpPr>
          <p:nvPr>
            <p:ph type="sldNum" sz="quarter" idx="4294967295"/>
          </p:nvPr>
        </p:nvSpPr>
        <p:spPr>
          <a:xfrm>
            <a:off x="8348328" y="6111875"/>
            <a:ext cx="457200" cy="365125"/>
          </a:xfrm>
          <a:prstGeom prst="rect">
            <a:avLst/>
          </a:prstGeom>
        </p:spPr>
        <p:txBody>
          <a:bodyPr/>
          <a:lstStyle/>
          <a:p>
            <a:fld id="{344B9DFC-5D92-4140-89C9-E462CD65D26A}" type="slidenum">
              <a:rPr lang="en-US" smtClean="0"/>
              <a:t>12</a:t>
            </a:fld>
            <a:endParaRPr lang="en-US"/>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5301208"/>
            <a:ext cx="1444918" cy="14774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562155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t>Handvatten &amp; Super divers </a:t>
            </a:r>
            <a:endParaRPr lang="en-US" b="1" dirty="0"/>
          </a:p>
        </p:txBody>
      </p:sp>
      <p:sp>
        <p:nvSpPr>
          <p:cNvPr id="3" name="Tijdelijke aanduiding voor inhoud 2"/>
          <p:cNvSpPr>
            <a:spLocks noGrp="1"/>
          </p:cNvSpPr>
          <p:nvPr>
            <p:ph sz="quarter" idx="1"/>
          </p:nvPr>
        </p:nvSpPr>
        <p:spPr/>
        <p:txBody>
          <a:bodyPr>
            <a:normAutofit fontScale="70000" lnSpcReduction="20000"/>
          </a:bodyPr>
          <a:lstStyle/>
          <a:p>
            <a:r>
              <a:rPr lang="nl-NL" dirty="0" smtClean="0"/>
              <a:t>Immigranten, expats &amp; vluchtelingen hebben een moeder- en één of meer vaderlanden en een immigratie reisgeschiedenis, ook de tweede en derde generatie, thuis voelen in het vaderland gaat met rouwen en aanpassen gepaard en met acculturatiestress</a:t>
            </a:r>
          </a:p>
          <a:p>
            <a:r>
              <a:rPr lang="nl-NL" dirty="0" smtClean="0"/>
              <a:t>Bevorder wederzijds begrip (iedereen moet zich aanpassen)</a:t>
            </a:r>
          </a:p>
          <a:p>
            <a:r>
              <a:rPr lang="nl-NL" dirty="0" smtClean="0"/>
              <a:t>Grootstedelijke gebieden hebben meerdere communities of interest: </a:t>
            </a:r>
          </a:p>
          <a:p>
            <a:pPr lvl="1">
              <a:buFont typeface="Wingdings" panose="05000000000000000000" pitchFamily="2" charset="2"/>
              <a:buChar char="Ø"/>
            </a:pPr>
            <a:r>
              <a:rPr lang="nl-NL" dirty="0" smtClean="0"/>
              <a:t>Verbindt de leden van deze communities (</a:t>
            </a:r>
            <a:r>
              <a:rPr lang="en-US" dirty="0" smtClean="0"/>
              <a:t>bonding</a:t>
            </a:r>
            <a:r>
              <a:rPr lang="nl-NL" dirty="0" smtClean="0"/>
              <a:t>)</a:t>
            </a:r>
          </a:p>
          <a:p>
            <a:pPr lvl="1">
              <a:buFont typeface="Wingdings" panose="05000000000000000000" pitchFamily="2" charset="2"/>
              <a:buChar char="Ø"/>
            </a:pPr>
            <a:r>
              <a:rPr lang="nl-NL" dirty="0" smtClean="0"/>
              <a:t>Verbindt de communities (</a:t>
            </a:r>
            <a:r>
              <a:rPr lang="en-US" dirty="0" smtClean="0"/>
              <a:t>bridging</a:t>
            </a:r>
            <a:r>
              <a:rPr lang="nl-NL" dirty="0" smtClean="0"/>
              <a:t>)</a:t>
            </a:r>
          </a:p>
          <a:p>
            <a:r>
              <a:rPr lang="nl-NL" dirty="0" smtClean="0"/>
              <a:t>Vervang bij immigranten, expats en vluchtelingen de individualistische insteek door een collectivistisch insteek, dus niet alleen leerling maar leerling en opvoeders en/ of leerling en haar/ zijn grootfamilie</a:t>
            </a:r>
          </a:p>
          <a:p>
            <a:r>
              <a:rPr lang="nl-NL" dirty="0" smtClean="0"/>
              <a:t>Bevoordeel de ‘nieuwe’ immigranten niet ten opzichte van de ‘oude’ immigranten</a:t>
            </a:r>
          </a:p>
          <a:p>
            <a:r>
              <a:rPr lang="nl-NL" dirty="0" smtClean="0"/>
              <a:t>Zorg </a:t>
            </a:r>
            <a:r>
              <a:rPr lang="nl-NL" dirty="0"/>
              <a:t>voor veiligheid &amp; orde (wees duidelijk over wat mag en wat niet, spreek een ieder aan, stimuleer (in)formele sociale controle)</a:t>
            </a:r>
            <a:endParaRPr lang="en-US" dirty="0"/>
          </a:p>
          <a:p>
            <a:r>
              <a:rPr lang="nl-NL" dirty="0" smtClean="0"/>
              <a:t>Definieer met elkaar wat gemeenschappelijk is (onderwijsmethode, schoolgebouw, schoolregels enz.)</a:t>
            </a:r>
          </a:p>
        </p:txBody>
      </p:sp>
      <p:pic>
        <p:nvPicPr>
          <p:cNvPr id="3074" name="Picture 2" descr="https://encrypted-tbn3.gstatic.com/images?q=tbn:ANd9GcQ0qzDv952JDzk1cdAwXRI9octV3YIaqEKLslQYag0FahQpjf0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7584" y="0"/>
            <a:ext cx="1590342" cy="15903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27683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b="1" dirty="0" smtClean="0"/>
              <a:t>Einde informatie Blok over Super Divers en Begin Cross-culturele communicatie</a:t>
            </a:r>
            <a:endParaRPr lang="nl-NL" b="1" dirty="0"/>
          </a:p>
        </p:txBody>
      </p:sp>
      <p:pic>
        <p:nvPicPr>
          <p:cNvPr id="1026"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242629" y="2132857"/>
            <a:ext cx="5129571" cy="33128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156602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286000" y="332656"/>
            <a:ext cx="6172200" cy="1224136"/>
          </a:xfrm>
        </p:spPr>
        <p:txBody>
          <a:bodyPr/>
          <a:lstStyle/>
          <a:p>
            <a:r>
              <a:rPr lang="nl-NL" dirty="0" smtClean="0"/>
              <a:t>Cross-culturele communicatie</a:t>
            </a:r>
            <a:endParaRPr lang="nl-NL" dirty="0"/>
          </a:p>
        </p:txBody>
      </p:sp>
      <p:sp>
        <p:nvSpPr>
          <p:cNvPr id="3" name="Tijdelijke aanduiding voor tekst 2"/>
          <p:cNvSpPr>
            <a:spLocks noGrp="1"/>
          </p:cNvSpPr>
          <p:nvPr>
            <p:ph type="body" idx="1"/>
          </p:nvPr>
        </p:nvSpPr>
        <p:spPr>
          <a:xfrm>
            <a:off x="2286000" y="1772816"/>
            <a:ext cx="6172200" cy="4608934"/>
          </a:xfrm>
        </p:spPr>
        <p:txBody>
          <a:bodyPr/>
          <a:lstStyle/>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3261" y="1844824"/>
            <a:ext cx="6012501" cy="4351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167646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286000" y="188640"/>
            <a:ext cx="6172200" cy="1008112"/>
          </a:xfrm>
        </p:spPr>
        <p:txBody>
          <a:bodyPr/>
          <a:lstStyle/>
          <a:p>
            <a:r>
              <a:rPr lang="nl-NL" dirty="0" smtClean="0"/>
              <a:t>Cross-culturele communicatie</a:t>
            </a:r>
            <a:endParaRPr lang="nl-NL" dirty="0"/>
          </a:p>
        </p:txBody>
      </p:sp>
      <p:sp>
        <p:nvSpPr>
          <p:cNvPr id="3" name="Tijdelijke aanduiding voor tekst 2"/>
          <p:cNvSpPr>
            <a:spLocks noGrp="1"/>
          </p:cNvSpPr>
          <p:nvPr>
            <p:ph type="body" idx="1"/>
          </p:nvPr>
        </p:nvSpPr>
        <p:spPr>
          <a:xfrm>
            <a:off x="2286000" y="1484784"/>
            <a:ext cx="6172200" cy="4896966"/>
          </a:xfrm>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1524066"/>
            <a:ext cx="6048672" cy="4824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676427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286000" y="260648"/>
            <a:ext cx="6172200" cy="1512168"/>
          </a:xfrm>
        </p:spPr>
        <p:txBody>
          <a:bodyPr/>
          <a:lstStyle/>
          <a:p>
            <a:r>
              <a:rPr lang="nl-NL" dirty="0" smtClean="0"/>
              <a:t>Cross-culturele communicatie</a:t>
            </a:r>
            <a:endParaRPr lang="nl-NL" dirty="0"/>
          </a:p>
        </p:txBody>
      </p:sp>
      <p:sp>
        <p:nvSpPr>
          <p:cNvPr id="3" name="Tijdelijke aanduiding voor tekst 2"/>
          <p:cNvSpPr>
            <a:spLocks noGrp="1"/>
          </p:cNvSpPr>
          <p:nvPr>
            <p:ph type="body" idx="1"/>
          </p:nvPr>
        </p:nvSpPr>
        <p:spPr>
          <a:xfrm>
            <a:off x="2286000" y="1988840"/>
            <a:ext cx="6172200" cy="4392910"/>
          </a:xfrm>
        </p:spPr>
        <p:txBody>
          <a:bodyPr>
            <a:normAutofit fontScale="85000" lnSpcReduction="20000"/>
          </a:bodyPr>
          <a:lstStyle/>
          <a:p>
            <a:r>
              <a:rPr lang="nl-NL" dirty="0" smtClean="0"/>
              <a:t>Enkele diversiteitstips om mee rekening te houden, zijn:</a:t>
            </a:r>
          </a:p>
          <a:p>
            <a:pPr marL="342900" indent="-342900">
              <a:buFont typeface="+mj-lt"/>
              <a:buAutoNum type="arabicPeriod"/>
            </a:pPr>
            <a:r>
              <a:rPr lang="nl-NL" dirty="0" smtClean="0">
                <a:solidFill>
                  <a:srgbClr val="FF0000"/>
                </a:solidFill>
              </a:rPr>
              <a:t>Een verhaal = narrative </a:t>
            </a:r>
            <a:r>
              <a:rPr lang="nl-NL" dirty="0" smtClean="0"/>
              <a:t>(met kop en staart), lichaamstaal en andere non-verbale uitingen. Sommige uitingen zijn universeel (zoals angst en walging), anderen zijn aangeleerd</a:t>
            </a:r>
          </a:p>
          <a:p>
            <a:pPr marL="342900" indent="-342900">
              <a:buFont typeface="+mj-lt"/>
              <a:buAutoNum type="arabicPeriod"/>
            </a:pPr>
            <a:r>
              <a:rPr lang="nl-NL" dirty="0" smtClean="0">
                <a:solidFill>
                  <a:srgbClr val="FF0000"/>
                </a:solidFill>
              </a:rPr>
              <a:t>Persoonlijke Afstand </a:t>
            </a:r>
            <a:r>
              <a:rPr lang="nl-NL" dirty="0" smtClean="0"/>
              <a:t>wordt bepaald door sekse, relatie, status, afkomst grote stad of platteland enz.</a:t>
            </a:r>
          </a:p>
          <a:p>
            <a:pPr marL="342900" indent="-342900">
              <a:buFont typeface="+mj-lt"/>
              <a:buAutoNum type="arabicPeriod"/>
            </a:pPr>
            <a:r>
              <a:rPr lang="nl-NL" dirty="0" smtClean="0">
                <a:solidFill>
                  <a:srgbClr val="FF0000"/>
                </a:solidFill>
              </a:rPr>
              <a:t>Oogcontact</a:t>
            </a:r>
            <a:r>
              <a:rPr lang="nl-NL" dirty="0" smtClean="0"/>
              <a:t> (Aziaten kortdurend, Zuid-Europeanen meer dan Amerikanen, Engelsen minder dan Amerikanen)</a:t>
            </a:r>
          </a:p>
          <a:p>
            <a:pPr marL="342900" indent="-342900">
              <a:buFont typeface="+mj-lt"/>
              <a:buAutoNum type="arabicPeriod"/>
            </a:pPr>
            <a:r>
              <a:rPr lang="nl-NL" dirty="0" smtClean="0">
                <a:solidFill>
                  <a:srgbClr val="FF0000"/>
                </a:solidFill>
              </a:rPr>
              <a:t>Stemvolume</a:t>
            </a:r>
            <a:r>
              <a:rPr lang="nl-NL" dirty="0" smtClean="0"/>
              <a:t> (Blanke Amerikanen interpreteren hoog volume als woede/ vijandigheid, niet-blanke Amerikanen, Latino-</a:t>
            </a:r>
            <a:r>
              <a:rPr lang="en-US" dirty="0" smtClean="0"/>
              <a:t>Americans</a:t>
            </a:r>
            <a:r>
              <a:rPr lang="nl-NL" dirty="0" smtClean="0"/>
              <a:t> en Afrikanen als opgewonden, fluisteren is voor Afrikanen geassocieerd met hekserij en roddel)</a:t>
            </a:r>
          </a:p>
          <a:p>
            <a:pPr marL="342900" indent="-342900">
              <a:buFont typeface="+mj-lt"/>
              <a:buAutoNum type="arabicPeriod"/>
            </a:pPr>
            <a:r>
              <a:rPr lang="nl-NL" dirty="0" smtClean="0">
                <a:solidFill>
                  <a:srgbClr val="FF0000"/>
                </a:solidFill>
              </a:rPr>
              <a:t>Aanraken</a:t>
            </a:r>
            <a:r>
              <a:rPr lang="nl-NL" dirty="0" smtClean="0"/>
              <a:t> (contact en niet contact culturen)</a:t>
            </a:r>
          </a:p>
          <a:p>
            <a:pPr marL="342900" indent="-342900">
              <a:buFont typeface="+mj-lt"/>
              <a:buAutoNum type="arabicPeriod"/>
            </a:pPr>
            <a:r>
              <a:rPr lang="nl-NL" dirty="0" smtClean="0">
                <a:solidFill>
                  <a:srgbClr val="FF0000"/>
                </a:solidFill>
              </a:rPr>
              <a:t>Glimlachten</a:t>
            </a:r>
            <a:r>
              <a:rPr lang="nl-NL" dirty="0" smtClean="0"/>
              <a:t> (&gt; Aziaten en Amerikanen, &lt; Noord-Europeanen)    </a:t>
            </a:r>
          </a:p>
          <a:p>
            <a:pPr marL="342900" indent="-342900">
              <a:buFont typeface="+mj-lt"/>
              <a:buAutoNum type="arabicPeriod"/>
            </a:pPr>
            <a:r>
              <a:rPr lang="nl-NL" dirty="0" smtClean="0">
                <a:solidFill>
                  <a:srgbClr val="FF0000"/>
                </a:solidFill>
              </a:rPr>
              <a:t>Controle over gezichtsuitdrukking </a:t>
            </a:r>
            <a:r>
              <a:rPr lang="nl-NL" dirty="0" smtClean="0"/>
              <a:t>(Japan, Korea en Russen)</a:t>
            </a:r>
          </a:p>
          <a:p>
            <a:pPr marL="342900" indent="-342900">
              <a:buFont typeface="+mj-lt"/>
              <a:buAutoNum type="arabicPeriod"/>
            </a:pPr>
            <a:r>
              <a:rPr lang="nl-NL" dirty="0" smtClean="0">
                <a:solidFill>
                  <a:srgbClr val="FF0000"/>
                </a:solidFill>
              </a:rPr>
              <a:t>Tijd, Stilte en Overeenstemming</a:t>
            </a:r>
          </a:p>
          <a:p>
            <a:r>
              <a:rPr lang="nl-NL" dirty="0" smtClean="0"/>
              <a:t>Wees expliciet over verlangens, gevoelens en intenties. Als je de ander niet begrijpt, begrijpt zij/ hij jou ook niet.</a:t>
            </a:r>
          </a:p>
          <a:p>
            <a:r>
              <a:rPr lang="nl-NL" dirty="0" smtClean="0"/>
              <a:t>Stel vragen en trek geen voorbarige conclusies     </a:t>
            </a:r>
          </a:p>
          <a:p>
            <a:pPr marL="342900" indent="-342900">
              <a:buFont typeface="+mj-lt"/>
              <a:buAutoNum type="arabicPeriod"/>
            </a:pPr>
            <a:endParaRPr lang="nl-NL" dirty="0"/>
          </a:p>
        </p:txBody>
      </p:sp>
    </p:spTree>
    <p:extLst>
      <p:ext uri="{BB962C8B-B14F-4D97-AF65-F5344CB8AC3E}">
        <p14:creationId xmlns:p14="http://schemas.microsoft.com/office/powerpoint/2010/main" val="20798491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286000" y="188640"/>
            <a:ext cx="6172200" cy="936104"/>
          </a:xfrm>
        </p:spPr>
        <p:txBody>
          <a:bodyPr>
            <a:normAutofit fontScale="90000"/>
          </a:bodyPr>
          <a:lstStyle/>
          <a:p>
            <a:r>
              <a:rPr lang="nl-NL" sz="2400" dirty="0" smtClean="0"/>
              <a:t>Cross-culturele communicatie: culturele syndromen (Ward, </a:t>
            </a:r>
            <a:r>
              <a:rPr lang="nl-NL" sz="2400" dirty="0" err="1" smtClean="0"/>
              <a:t>Bochner</a:t>
            </a:r>
            <a:r>
              <a:rPr lang="nl-NL" sz="2400" dirty="0" smtClean="0"/>
              <a:t> &amp; </a:t>
            </a:r>
            <a:r>
              <a:rPr lang="nl-NL" sz="2400" dirty="0" err="1" smtClean="0"/>
              <a:t>Furnham</a:t>
            </a:r>
            <a:r>
              <a:rPr lang="nl-NL" sz="2400" dirty="0" smtClean="0"/>
              <a:t>, 2001)</a:t>
            </a:r>
            <a:endParaRPr lang="nl-NL" sz="2400" dirty="0"/>
          </a:p>
        </p:txBody>
      </p:sp>
      <p:sp>
        <p:nvSpPr>
          <p:cNvPr id="3" name="Tijdelijke aanduiding voor tekst 2"/>
          <p:cNvSpPr>
            <a:spLocks noGrp="1"/>
          </p:cNvSpPr>
          <p:nvPr>
            <p:ph type="body" idx="1"/>
          </p:nvPr>
        </p:nvSpPr>
        <p:spPr>
          <a:xfrm>
            <a:off x="2286000" y="1196752"/>
            <a:ext cx="6172200" cy="5184998"/>
          </a:xfrm>
        </p:spPr>
        <p:txBody>
          <a:bodyPr>
            <a:normAutofit fontScale="92500"/>
          </a:bodyPr>
          <a:lstStyle/>
          <a:p>
            <a:pPr marL="342900" indent="-342900">
              <a:buFont typeface="+mj-lt"/>
              <a:buAutoNum type="arabicPeriod"/>
            </a:pPr>
            <a:r>
              <a:rPr lang="nl-NL" dirty="0" smtClean="0"/>
              <a:t>Toenaderingsgedrag  (= communiceren warmte, nabijheid, en bereidheid tot communiceren). Contactlanden (Indonesië, Arabische &amp; Noord-Afrikaanse landen, mediterrane landen, het Midden Oosten, Oost Europa en Zuid-Amerika); Niet-contact culturen (Noord-Europa, Angelsaksisch America en een aantal Aziatische landen)</a:t>
            </a:r>
          </a:p>
          <a:p>
            <a:pPr marL="342900" indent="-342900">
              <a:buFont typeface="+mj-lt"/>
              <a:buAutoNum type="arabicPeriod"/>
            </a:pPr>
            <a:r>
              <a:rPr lang="nl-NL" dirty="0" smtClean="0"/>
              <a:t>Individualisme versus collectivisme (de groep draagt zorg voor haar leden, onderdrukken persoonlijke emoties, vertonen meer non-verbaal gedrag)</a:t>
            </a:r>
          </a:p>
          <a:p>
            <a:pPr marL="342900" indent="-342900">
              <a:buFont typeface="+mj-lt"/>
              <a:buAutoNum type="arabicPeriod"/>
            </a:pPr>
            <a:r>
              <a:rPr lang="nl-NL" dirty="0" smtClean="0"/>
              <a:t>Vermijden van onzekerheid (= dubbelzinnigheid en onzekerheid, hoger niveau angst en stress). Vermijden = Portugal, Peru, België, en Japan. Niet vermijden = Zweden, Denemarken, Ierland, Noorwegen, VS, Finland, Nederland en Hong Kong</a:t>
            </a:r>
          </a:p>
          <a:p>
            <a:pPr marL="342900" indent="-342900">
              <a:buFont typeface="+mj-lt"/>
              <a:buAutoNum type="arabicPeriod"/>
            </a:pPr>
            <a:r>
              <a:rPr lang="nl-NL" dirty="0" smtClean="0"/>
              <a:t>Mannelijkheid versus vrouwelijkheid (= socialisatie). Vrouwelijke culturen Zweden, Noorwegen, Nederland, Denemarken, voormalig Joegoslavië, en Finland  </a:t>
            </a:r>
            <a:endParaRPr lang="nl-NL" dirty="0"/>
          </a:p>
        </p:txBody>
      </p:sp>
    </p:spTree>
    <p:extLst>
      <p:ext uri="{BB962C8B-B14F-4D97-AF65-F5344CB8AC3E}">
        <p14:creationId xmlns:p14="http://schemas.microsoft.com/office/powerpoint/2010/main" val="2264699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286000" y="188640"/>
            <a:ext cx="6172200" cy="936104"/>
          </a:xfrm>
        </p:spPr>
        <p:txBody>
          <a:bodyPr>
            <a:normAutofit fontScale="90000"/>
          </a:bodyPr>
          <a:lstStyle/>
          <a:p>
            <a:r>
              <a:rPr lang="nl-NL" sz="2400" dirty="0" smtClean="0"/>
              <a:t>Cross-culturele communicatie: culturele syndromen (Ward, </a:t>
            </a:r>
            <a:r>
              <a:rPr lang="nl-NL" sz="2400" dirty="0" err="1" smtClean="0"/>
              <a:t>Bochner</a:t>
            </a:r>
            <a:r>
              <a:rPr lang="nl-NL" sz="2400" dirty="0" smtClean="0"/>
              <a:t> &amp; </a:t>
            </a:r>
            <a:r>
              <a:rPr lang="nl-NL" sz="2400" dirty="0" err="1" smtClean="0"/>
              <a:t>Furnham</a:t>
            </a:r>
            <a:r>
              <a:rPr lang="nl-NL" sz="2400" dirty="0" smtClean="0"/>
              <a:t>, 2001)</a:t>
            </a:r>
            <a:endParaRPr lang="nl-NL" sz="2400" dirty="0"/>
          </a:p>
        </p:txBody>
      </p:sp>
      <p:sp>
        <p:nvSpPr>
          <p:cNvPr id="3" name="Tijdelijke aanduiding voor tekst 2"/>
          <p:cNvSpPr>
            <a:spLocks noGrp="1"/>
          </p:cNvSpPr>
          <p:nvPr>
            <p:ph type="body" idx="1"/>
          </p:nvPr>
        </p:nvSpPr>
        <p:spPr>
          <a:xfrm>
            <a:off x="2286000" y="1196752"/>
            <a:ext cx="6172200" cy="5184998"/>
          </a:xfrm>
        </p:spPr>
        <p:txBody>
          <a:bodyPr>
            <a:normAutofit/>
          </a:bodyPr>
          <a:lstStyle/>
          <a:p>
            <a:pPr marL="342900" indent="-342900">
              <a:buFont typeface="+mj-lt"/>
              <a:buAutoNum type="arabicPeriod" startAt="5"/>
            </a:pPr>
            <a:r>
              <a:rPr lang="nl-NL" dirty="0" smtClean="0"/>
              <a:t>Hoge versus lage context. Hoog is communiceren via gebaren, ruimte, stilte en status en minder via woorden (Aziatische landen). Laag is minder vaardig in non-verbaal uitdrukken, opmerken van betekenissen en veel behoefte aan achtergrondinformatie (Duitsland, Zwitserland, VS, Zweden, Noorwegen, Finland en Canada)</a:t>
            </a:r>
          </a:p>
          <a:p>
            <a:pPr marL="342900" indent="-342900">
              <a:buFont typeface="+mj-lt"/>
              <a:buAutoNum type="arabicPeriod" startAt="5"/>
            </a:pPr>
            <a:r>
              <a:rPr lang="nl-NL" dirty="0" smtClean="0"/>
              <a:t>Verbaal en non-verbale communicatie. Vier verbale stijlen: a) direct-indirect, b) uitgebreid, exact of onderdrukt, c) persoonlijk verbale stijl (ik staat centraal) en d) instrumentele en verbaal affectieve stijl. Non-verbale stijlen: a) oogbewegingen (</a:t>
            </a:r>
            <a:r>
              <a:rPr lang="nl-NL" dirty="0" err="1" smtClean="0"/>
              <a:t>oculesics</a:t>
            </a:r>
            <a:r>
              <a:rPr lang="nl-NL" dirty="0" smtClean="0"/>
              <a:t>), b) gebruik ruimte (</a:t>
            </a:r>
            <a:r>
              <a:rPr lang="nl-NL" dirty="0" err="1" smtClean="0"/>
              <a:t>proxemics</a:t>
            </a:r>
            <a:r>
              <a:rPr lang="nl-NL" dirty="0" smtClean="0"/>
              <a:t>), c) gebruik tijd (</a:t>
            </a:r>
            <a:r>
              <a:rPr lang="nl-NL" dirty="0" err="1" smtClean="0"/>
              <a:t>chronemics</a:t>
            </a:r>
            <a:r>
              <a:rPr lang="nl-NL" dirty="0" smtClean="0"/>
              <a:t>)    </a:t>
            </a:r>
            <a:endParaRPr lang="nl-NL" dirty="0"/>
          </a:p>
        </p:txBody>
      </p:sp>
    </p:spTree>
    <p:extLst>
      <p:ext uri="{BB962C8B-B14F-4D97-AF65-F5344CB8AC3E}">
        <p14:creationId xmlns:p14="http://schemas.microsoft.com/office/powerpoint/2010/main" val="11382086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286000" y="1988840"/>
            <a:ext cx="6172200" cy="936104"/>
          </a:xfrm>
        </p:spPr>
        <p:txBody>
          <a:bodyPr>
            <a:normAutofit/>
          </a:bodyPr>
          <a:lstStyle/>
          <a:p>
            <a:r>
              <a:rPr lang="nl-NL" dirty="0" smtClean="0"/>
              <a:t>Structuur programma</a:t>
            </a:r>
            <a:endParaRPr lang="en-US" dirty="0"/>
          </a:p>
        </p:txBody>
      </p:sp>
      <p:sp>
        <p:nvSpPr>
          <p:cNvPr id="3" name="Tijdelijke aanduiding voor tekst 2"/>
          <p:cNvSpPr>
            <a:spLocks noGrp="1"/>
          </p:cNvSpPr>
          <p:nvPr>
            <p:ph type="body" idx="1"/>
          </p:nvPr>
        </p:nvSpPr>
        <p:spPr>
          <a:xfrm>
            <a:off x="2286000" y="3140968"/>
            <a:ext cx="6172200" cy="3240782"/>
          </a:xfrm>
        </p:spPr>
        <p:txBody>
          <a:bodyPr>
            <a:normAutofit fontScale="92500" lnSpcReduction="20000"/>
          </a:bodyPr>
          <a:lstStyle/>
          <a:p>
            <a:r>
              <a:rPr lang="nl-NL" dirty="0" smtClean="0"/>
              <a:t>Joke Middelbeek: opening</a:t>
            </a:r>
          </a:p>
          <a:p>
            <a:r>
              <a:rPr lang="nl-NL" dirty="0" smtClean="0"/>
              <a:t>Carl H.D. Steinmetz: Wat is super divers?</a:t>
            </a:r>
          </a:p>
          <a:p>
            <a:r>
              <a:rPr lang="nl-NL" dirty="0" smtClean="0"/>
              <a:t>Carl H.D. Steinmetz: principes van cross-culturele communicatie</a:t>
            </a:r>
          </a:p>
          <a:p>
            <a:r>
              <a:rPr lang="nl-NL" dirty="0" smtClean="0"/>
              <a:t>Jan Diependaal, Sinan Cihangir en </a:t>
            </a:r>
            <a:r>
              <a:rPr lang="nl-NL" dirty="0" smtClean="0"/>
              <a:t>Emel </a:t>
            </a:r>
            <a:r>
              <a:rPr lang="nl-NL" dirty="0" err="1" smtClean="0"/>
              <a:t>Aktas</a:t>
            </a:r>
            <a:r>
              <a:rPr lang="nl-NL" dirty="0" smtClean="0"/>
              <a:t>: </a:t>
            </a:r>
            <a:r>
              <a:rPr lang="nl-NL" dirty="0" smtClean="0"/>
              <a:t>gesprekken met familie &amp; ouders</a:t>
            </a:r>
          </a:p>
          <a:p>
            <a:r>
              <a:rPr lang="nl-NL" dirty="0" smtClean="0"/>
              <a:t>Werkgroep Super divers &amp; Profileren: hoe verlopen de contacten met ouders nu? Wat kan beter? </a:t>
            </a:r>
          </a:p>
          <a:p>
            <a:r>
              <a:rPr lang="nl-NL" dirty="0" smtClean="0"/>
              <a:t>Centraal: Wat ontbreekt? Welke vragen moet de werkgroep Super Divers aanpakken?</a:t>
            </a:r>
          </a:p>
          <a:p>
            <a:r>
              <a:rPr lang="nl-NL" dirty="0" smtClean="0"/>
              <a:t>Evaluatie. Wat kan beter? Wat ging goed? Welke tips zijn er voor een volgende keer? </a:t>
            </a:r>
            <a:endParaRPr lang="en-US" dirty="0"/>
          </a:p>
        </p:txBody>
      </p:sp>
    </p:spTree>
    <p:extLst>
      <p:ext uri="{BB962C8B-B14F-4D97-AF65-F5344CB8AC3E}">
        <p14:creationId xmlns:p14="http://schemas.microsoft.com/office/powerpoint/2010/main" val="18218547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nl-NL" dirty="0" smtClean="0"/>
              <a:t>Theater &amp; Regiemodel</a:t>
            </a:r>
            <a:endParaRPr lang="nl-NL" dirty="0"/>
          </a:p>
        </p:txBody>
      </p:sp>
      <p:sp>
        <p:nvSpPr>
          <p:cNvPr id="7" name="Tijdelijke aanduiding voor tekst 6"/>
          <p:cNvSpPr>
            <a:spLocks noGrp="1"/>
          </p:cNvSpPr>
          <p:nvPr>
            <p:ph type="body" idx="1"/>
          </p:nvPr>
        </p:nvSpPr>
        <p:spPr/>
        <p:txBody>
          <a:bodyPr/>
          <a:lstStyle/>
          <a:p>
            <a:r>
              <a:rPr lang="nl-NL" dirty="0" smtClean="0"/>
              <a:t>Simulaties van gesprekken met familie/ ouders enz.</a:t>
            </a:r>
            <a:endParaRPr lang="nl-NL" dirty="0"/>
          </a:p>
        </p:txBody>
      </p:sp>
      <p:sp>
        <p:nvSpPr>
          <p:cNvPr id="8" name="AutoShape 2" descr="data:image/jpeg;base64,/9j/4AAQSkZJRgABAQAAAQABAAD/2wCEAAkGBxITERUUExQWFRUWFxwXFhgYGB4cIBsaIBomHCMeHxodHigsGiApHhogITEkKCkrLi4uGiAzODcsNygtLiwBCgoKDg0OGxAQGzQmICYvMi4sLCwsLTQsLCwvLDQsLCwsLCwsLCwsLSwsLCwsLCwsLCwsLCwsLCwvLCwsNCwsLP/AABEIAIkAuAMBIgACEQEDEQH/xAAbAAACAgMBAAAAAAAAAAAAAAAABQQGAQMHAv/EAEQQAAIBAwIEBAMEBwYDCQEAAAECAwAEERIhBRMxQQYiUWEycYEUI0KRBxVScqGxsjNic3Sz8DTR4SQlQ1Nkg5LB8Rb/xAAZAQEBAQEBAQAAAAAAAAAAAAAAAQIDBAX/xAAsEQACAgADBgYCAwEAAAAAAAAAAQIRAxIhBDFBUWHwEyJxgbHRMqEUcpHh/9oADAMBAAIRAxEAPwDuNFFFAFFFFAFFFFAFFFFAFFQbniaLkagG3xkHGfel44nNkDVBn91/XHrQtMYcav8AkQtKF16fw5xn64P8qQr4ucrqW3UnTqwJT0BII2j2Ow29/apfF+NyxPOFRGWGJZTnOSCSNPz8vX+Fa+J8VcRXQZQGhRH8pIyGGcZByCCDuPyq5WcvHgrT77pkZPGnnCtBpUsFLl9gM4z8Hpv1oPjM6lAh66MlpCoBbqCdHb+NSuMcXkDMsewikhVj3Ottx8gMfn2xWbri0jSoE2QXPJb38uT/AB2+nvTKyvHw73FjoqvLx/WwUYCyc1UIPmBj7ke+/wCXvUePxEywRk4Z/swnkycZHoPc7/l71crM+NDvvqWmiq5Lx5w74VTGjQ775Il/kR196sQNRpo1GaluM0UUVDYUUUUAUUUUAUUUUAUUUUAUUUUAUqvOJFJ1TI0lc9N85O2c7Zx6UylJwcdcHGfWqbccWnSAEynmhjqUoMggDIJ6ad859CK1E5YsqRO/WLEhmWLJTPTPUE+v90V6W8BO4jOAM4H97sM9aXnis/NP3nl5hGnSOgmCYzj0Nal4vclCdenUwIOEyMhyQB+z5Rgn3rVHHM+bGPH7UlrgFkXnwrGuSfwlt8AdPN/CtF8ol+0gOgNwkcabnZlz7f3hUZ+Myl41OCzBfNpG2sLjt666xb3czd1XXIgU6UyuWYHA64wowT3FFZHlb76/Yzv+GsxkZHjxJJCxy3Ro23XPqcAD3zWmWJVk2lj0i55xy2/w4K/PJzUPh144aRM7LdIACBvqlbLb99se2KjxcUl5bksu+hi2hdtSufTuUUb+tNQ8nfuPbAxxxuiyxlQzlTnrryQp27ZP5Vjg3DiBE6MjFYBA++224YbfPb3FLpGkXUWKg8oOo5a4bYFh02YZ6ehFZteJTal0EBMasAKBhi2M9N8KMY96amvLpoMbzhcjPKAUy7ROAW3xGRkkY74rHEOMyo8qqRlCulcA7EZJ9dqVLeTCS3lMmWeJNXlG4aUDH8a9Nxmc6wJfxAh9AGxRzsD+HyDGd6UZk1wtdv7Lmso8oJGSNh6/L1rZmqJNxSUuJS2SkbaRgYBMKsT+ZrdLxa5XQC5G5zkKSw1qBqx0OGNZynbxkXaigUVk7BRRRQBRRRQBRWtplBwWAPuazHMp6MD8jmhLR7qJxC7aNQVTXvgjP/SpdUHxjxi6tr61jhkZln1ZRgpGchR0AIAzk79qqRmcsqssMvHQdmjOkkqckeh7fTvSlltCukwscZIGs53Aznf0A29q38Nnu7ea8a6ZmtY1DxO2nJ282NOPyI9KXTcUu5OHfrAMAw+9WEqCnLBxg7atWPxA1Tm3e/4GRaEEM0JXUSd3/vq2evqQds1Jt7Sz0KxXRzDqALHO2RtvsPMdvevN94nVeGm9RQQY9Sqf2jtg/Wkd7fTwJY6pcrdYSTyJ92zAEGPy+UbkYOe1A3FDPj7LDEstrbG5dXjTSpOwUHB98Zx9d+lTDBaRscqytrDdGOCMkYx2BY7DakPjW6u7Lh6SCf74FUcqqhW676SvX61YfFXGHt7dGTHMkdIlLdFLnGojvjrigdW+nQ16bINq31Z1dH669XT97etFxwqKRdNtsVKlgS6nAB04PbqTU6O3uI7mP7xpYWVhJrVcqwwQQygbHfbfpUVb1576eBZDEsCIWKBdTs+e7A+VQvTHU0sOPP4FPELn7POkTojyOiq8ruQPP5ScZA6DGdj0qPNxmLyukMZEcUYC8w53ZlwcddOO421dqtNjNJHbO95pLRl9TaQNSKTpOPcY+tVv9ZXMnD2v0ZUYZdIdClOWD0bbJJG+QRU1N3BcCNPxyEBGNtkxhRGBIxwPiGrA6ZHffpWLK/jLxRiGP7zSS3NbSPITjrsfOVG577bUz49xkvwv7bA5jbQCAApGcgEHKnOOnaonD5eISrYzp5kdvv1wgUJgAMRjOT5jke21KfMmbDvSJETi6+ZzaqpEQ8jSNqIIKYx7Bdzg1luMR74t1+7DEBpG1MeZ2Pf4Aehp9FxJrq9nt425cduoDuoUs0jdgWBAUYPbc1r8JcXa659vMQs9u+hnQAalyQGAIOM6d6alvDuqLZC+VB9QD+YrZXPfBXE7u7luopJmEcMhXWoUN8RVVBxgbKSTjPTpTf8AR/xmWeOeOZtclvM0RbGCyg7E477GlCOIpV1LXRRRUOh5ZwOpxUDiBlODFIo9QcY6/I9s1D8R8OMrRbqFAcEk4xnGMDv8J7ioS+FhjIlyD0wOuc+h361tJczhOeJbSjp6m2e0uTuXQsQAfh/h5ff+VZggucBkliAI6gLuMbdtz7/Ol8XDoQQBNqIYnHKZvhwSPp/M1EksIwoKzAgKOqMo+FtO+O+r8q1S5nB4rWuX9lzju1RVEjrqxvv19/4iqX4tYNxfhhGCCHINNj4YZQCr5OR2x+z7/wB2k/E+Dzi8sGjhkeO1DK7+UZz0IBbes0lxNuWJJVKNbvke/pGz+rbjH7Iz8silHAbLm8NgiaW45csQUqiRkAHtq5ZI+pqwy2TSxPHcSArKhXSQARn/AOxSvwjHc21v9maPWYyRHIrLoZScjO+Vx3GKzwOzrPb5Hi94HCLAWETl+YWRCxBIIOpicAbL8vQVGueHs7WSXTRRLaYZvvBmRgAq4HYbZOak+KbIpHaxxSulzrIhdceZiuXLZ6Kep+lLDwfjGSRewyOvVCoP0O1UlK9z9jz+lW85nDiQVOJVHlYN2PXFWHxXZQ3dv9nd2RvKVYKThh06CkXjKCe+4bEsFuxkfRIQukKNjkZLDvVl4jLcYgkhiY6H+8jJVWKaSNt8HfB604FWXM7TapFe8Pcdvbe6SyvwG5g+5lH4sep7/wAx75qR4q8O3S3BvbB8SlcSRno4HTGevyP5imF5YSXV5bStG0cdtrbz41M7AAAAE4Axk59qk21xcxSTh4HkQuWiZGU7EDykMw0759t6WRR0p7uBW7zxE17wa6crolQGOVfQjGcZ6bGvXh+BX4bBG884SWLSVSNSAM4Pm5ZK9epNM+EcGVIp47jZ7yR3dVBIXV5QMgYyB39a8+Era6tIDbPEXMZPKkBGhlJyNW+Vx32pfIijK05ciF4k4ZFbcFnhhYuiZGWIJzr3GQB0NWXwmMWVt/hJ/KlXizhsh4e9tFG8sjr1GkAtqySSSMZOTWzhkssNtCsiyRhEVGXRqOoLufJq22xTei/jLRcCtfo4hd7niOJXjYTDOkIc+Z+utT/CrXwTw5DbXUsqyu80wy4cr01dQFUY3pdZcMltr+S5ijaSC6UF1GAyON86WI2OT771YLdXUyTOjFm0qqLgkIM4HXGcsSd/T0o2MONKnwZVf0Vrvfn/ANW/8z/zrT+jeZVm4kWIA+09T+81S/AlpPbfaubbyjmzvKmNByp6dG2NRvCfBrhHvFlieMTz8xGOkjSGY74bbqKrMRTSj7l1/WUP/mL+dFJ4rAdOfGc42AHbv1oqeU61i8jX4+4bNPDEsIOoSg5H4RpYE/xpLwGwvFkgEqzCOIxaV7KOUynodwDpB+nvXQqKzR2zaUVPiUcNpIjln8xkP4cebTkHI+u3oaxHbWpAzMy55alDjZgu2Tp64+mab+IOCLdKqscaSSNvVcUuvfDwXXK0raQ3NYac7KCcdd8CmaRFgbO4q95sm491KS2+kYI1a84PrgVOtb6UxhiqyFiccrIGPfV77VUHnsSuo3JC/ZllyYz/AGeAmfmSBhetMbfxTapbRutwVQyGLzRNkSHLYZeq7UV8S4jhl8j1HN8skqnEIV+zPpYYzuKiRWd2mNJjXpkAAA7Y9N+2Kr3irjBuILFre5dEnuuW0iDQQulsgg+hHeoXD/Fpls4refnyzSNKsckKglhE+kNt8wc0asmFjZFVJ+qRbRwt50UySYmgl1xsNwpxpwQcZBGQRURJiGdt0ZwQ7pFISfXGo4U++9Irbjsax3aRyXHM5MxikfZX5bYYx7kjB9ai3Pip5OHkI86TRmzDltshzjUp7hsHOatGJTtuW699Fp4jKQY1gVxHykUggjA1eXbsRpIPzFE19Iy3KhXy5HL2PfUuV/8AgD9ajHxOjXckJklRdUirJp8muMZdQfVQfSl0fjNTDLKXnURKkmllwXjc6VYb9Mjp71rPpuOT2RNt+JV9Hy/6WG5Gt2kzIuq11+UscMdiQueuO1aLKVtcYfmADUF0liC/MG4z+HHr0GaWWXi4SzrFqnjLSOh1oVCsqhtJOeunfHYGsXXjOGaycn7VEFWNxKoCtIpbSGU9NyNwd8Gin0Mz2WK1U79jdb3MywNs5YpER1/CGY/071PmjkYtIGbSZQunffUwOfkAf4mo934zUXT2yiU5fkoyRgjm4DFck7kKc1BsPGiykjmzIFjeTU0QwRG2GwQfMa1n40cf42VVmvv16k2cNH9oRmZpFjGhhrycKMkdvX3pjd8Q80zKWZWhVVKg7N59/bp/KkHH/GH2i11Qc2CRLq2V1bytokcY6dmXNMP/AOwBuXiDOFUy6W5Q0uYhl0DZ6jpnFRy6G47PV1LvX7NN1LKA+ovgBcDzY+JdWcb9D/OmPErWSRUMMiohj0rlmU5zknffbA6+pqDb+K4rqSzdRcxB5HEYwFWTEeo6s/Eo7Ed60Q+OrWfVNiaIJbtLl0GGTUM6d+uQN6knm0N4EHgyck79SXdcOk3K3AOo7HWx6l8bDthgPpWI+HyK6tz0CoULKHJ2Gx2Hv7d608AvIbrVphlVoQusSKq4OkDTnON1w3tTqysCqNpj6qgAbSc6STnY+9Yyo9S2jE4pHsXtlsMr1wNj3OPSs0RCU5xFGd8Zwv8Az9f5UVcpz/kPqVi18T3rQPpxJIbaKdSE3XLFX8o+LYagPnVr8L8QaeEu0iSAu2hkBHlzsGU/Cw6Ee1VzgvBImtOdDdOVaGOOKVVK6QjE504ycsdwewqZbxxwxy8q5AklmMpYqQBnsFx0wMVp09xyjnjVlwrxKgYEHoRg/WqmeJyqVL3Q0tIsa4TOp26DZPKDg7n86sU/FIUYqzgMOoNZaOsZWcd4FciG2vJJIlk5Igs1WQZXWHbdvYEqfpW2yzkanEh/XC5cAAMeXuQBtiujcZ4WAhW3tIZUmYtOrYUMTjDHPU9fyFe+C8Ej5f3tpDEwl5gVQCAwGA+34sbUsnhs5xa2SzcP4bG6l0biDhwM/D585I6CrjdcPSHi3D0ij0RJbzgBRsN12zVusbCKFAkSKiAkhVGBknJP51IxSyqJxKzhcho9D6oLa+WUFGGkvJld8b5HTGa0RhnguWVHx/3cm6MPMrHUMEdq7noHpRpFLGU5DbWOb2ePlzNOZ7tgMkIiMvlfGnDF8469qTpCjcOuOXHOzrbQJI76sBuZnlqhUY04ztnrXXntLwsTzkA3wAvbO3b0qFcXcsA0zSZLbroVdgDgk569R+VaSOTnW9P9fZS442F+G0M2OJTtjHUfZV/mdqWXFwWsrqG3WU2oEMkaOjaoXaTzRZI8wGM98Yroj8cXJAlkPUjyL2//AGt9tx+JVUuztzJREvk/ER30jpv1NGqWpcOWeWWO/wBikWBi/XLRtPHGI7xp1V8q7u0ITSoIwV985PpSngsk0IjkSMl0tr0qCpPm522Rjf1x7Va+IeH7UTlpLqVkM3PMJjBJkDZA5hXUBlemQMCrVc8TdZGQKG3IXtjYdfnqqIsmo6s5PbKzR3DAyyarmwbW6MGY6sscEDYHPbGBTCztVF1OjRzNMsl4/VgkaMpKsBpw2sHse1dFl4pJg+RejnII2C7d+pz86yvFW8wChmD6cdNsE5yflj51aZjxYFMsYm5fAvKdlkzsdvuu/pVVsrUmzw4dR+rHBOkkg83piurXfEGMevIUIcMRIEAB7ksDXrjVubq1MMiOglGNULBsDqDnbIP5VnWzrScVJFZ8Fos8Fy6TRSyTSI8scTHyqI9AU6gDvjPSnQ4VceVS+nyAMocZIAUbemnffvqpfbcENvHczFppJnRELMqR+VW+ECPAHXc15u7C6MStGZCXGkEuQcnRgkFvL8LE/wDWtJHOUuhcOD27IjBxgl3PUHIJznaiq9fcdcTSKJ0UI+nBwCNhtuu/Ufn7iiudntWCqXmX+nPYOOXUPD4ORM0S29kbjSoUiRudpw+QfLjsMdTVvhvr1uIXKc8o6K7QWzoNEkZjGhkbHxCTOrfuKWy+ErdoIYhfIFEP2eby/wBpHr1+XfyHtnemT8GimutZ4gSv3vIUbSRtKACBJnOkEAqu1XU42hVw7jN19ntnN48rPfW8UquirJGTkSRt5RsTgjbp0NQLLxRfK7u07SAxXxVGVcKYZdKHZcnGe/pTtPD0YOua8EkwuYZnIjI1ckEBcZ+I5OWzvWiXw6kMUk0U7SvFDdkIkeWPPfVsDscdPes2dXhzStrQa/o2vLmSWdZ7p51iSLTqCDeRNZyVAyRjA9jV/rmX6KiTrtzFC0SKkgljikjzJ00tzPicAdRtXTa0cwooooAooooArw8SnqAfmK90UAq4rYytp5DRpjOrUgOemMbfP86r/FOJyQR2ixyRuzXKxTFVGDk74H4TvV0IqmeN7NUNpy0xm8Rm0jvncmpLcd9ljF4iTXdFf4txOcS3DKIikU6xYaMEsGJ2z6dcnrvUq68Q3ccF3qaNpYZ40DBBghu2D6Y2zvUDi0bf9u8p3vISNj0yaPEKkR8S2O9zDjbr1rjbPqrCwnSyrhw/r9sd2HFr1kvIwqTTQuoTCqoGvOdjjIGM71Gj8STxW97qMckluyKkgQAHVnqBscEUsnupDFxCWISKsksQJ0kHTuG2/wB9a0i0DW/EhBG4TMLIpUg6Rnsfz+tXMyLZ8PXNFVa4f1v5enqT+MvemzuY5iNKctuZywvMVhuowANjjenkLT8q3jE6NOqk4BCkKyDSNJ67d6XXnFJryzvFVMxRpGIjpILH8XXrjHYVjifF2eKyaCSSIFGV8AKSUMa75ByBk/nWoq3R5dolLDwvxWj3Jc0h2bS+X4SQOp8ynJzk7fn8602c90BG8kpVSVJ1sqnAzq6+mRn6VWouOXRCjnyajGARkdPJh+nUkkZ71FuOKzNhmmdnS3JTONspu2Mbkkda6qB4Htdqsq/wsPGZH+0SkQo+lxgmIE5wds43zpAz7UUnveLXY+0N9pdVFwUUlhpXHNJwFUnHljAGN9x3NZqZHzC2mNfgWufiRkt7iSPlgxJMNh543TIGQfUAn8utZvOJSQWizFY2VLcSsTszMADpA+WTn1xWbrgTys8gWON3t5YnZTtKXA0E4HRcHc7+alfF+DzskikxBnsRAgeQeRlzqPToR3HpvWjg7G/HbgQgyGKEx/d9QNTFnw23bAIPfJNQ7/ir2z3YjjjCW0UcpODlg5OV6+ineonE7N5TcFHhYSpBoLSjyiNjqXbOMnoRt64xUnjdhJML4poxcwRrGTIv4NWS3ovmG4zUpGniTaqy220bAsSwIJyoAxgenvUitVtIGQEdx6g/xFbahsKKKKAKKKKAKKKKAKwVBrNFALLzhsjMWWd0zjygKR79R3pZxzw3JPatDziWLq2px0wem1WaijVqjUJOElJb0KrppdZVFGNIJ2G5+ZIpHxzjVxF9mAUrzTIZGCqcKkZYDDHqev0q4Ug8T2KyvBqlWMjmhQRnUWiK7fLOaN6GIxea7Edt4uVm0KLgsIgw0xx4chEYgDOxIkGc7CtMfi+LXHqafSVDnyRYXZyVOOueU3TbpvS9vDsQGoXsY+666DgqVij33+EmE5/er0/haCPaS7jUIER8JjGVlxjfbIl2/dqWdPBb4P8AYzuPFqkK4jliLR5EZjjJP3qBRqLY31jfOBknqKj23jaONXklUyx6IdGERWwY3dydwNgnQH5da1RcCE6xBr2KVtBjjzGdJ0Oj6cZ3UBMEH9qvJ8LRzIwS7hZlWNixiUgBY3jLaOn4yRtgaaWXw2t6/Q6t47W1eaREd2MiRHWwx5vvBgntl+rZNFeb9IXLur+VpI8lZSvmwApAA2JAArFLNrCiluI44JfhcBn6v0mI2KqAAM+x7jH1rZxuwkY6eZDqW1CTcxslcBvMTp7l/i26e9XQ1zfxX/xHEP8AKJ/UK6RVs+fjSyR75Ey84PIwRyYkUogU8wtq0a/xBBnIcHPtW644HOIyS8QRYnTJY9GbXk+XbJAq2WX9jF+4v9Iqp3f9pxP/AA4/5Gm8NJV1+hzwfjcKRBZJYwwZs6dhuxO2wzt1PrVhBrjz/D/v1rr61lnXDk2e6KKKh0CiiigCiiigCiiigCiiigA1VvGiMXtgvxEyAfPlmrTVf8R/8RZ/4j/0GpLcdtnlWJfr8MqlwQ0QMeAP1eNj6B9/r1plZqpF9tt9niIzv/4Rx9aU2X9if8i/+oaccM+G9/y0X+kaxWp9Gc6Vd70GFxw3I25UmrA7csZ6daU6kSGSNNMqtas0UgXDqgPwv/vtT2Drwz9xv6BUXwz8Vx/hH/UelGYYlK335ma+MSQmECIDmhrXW3Y/s7+2+fnWaiQ/8J/79v8A0rRVSsXSr59j/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4" descr="data:image/jpeg;base64,/9j/4AAQSkZJRgABAQAAAQABAAD/2wCEAAkGBxITERUUExQWFRUWFxwXFhgYGB4cIBsaIBomHCMeHxodHigsGiApHhogITEkKCkrLi4uGiAzODcsNygtLiwBCgoKDg0OGxAQGzQmICYvMi4sLCwsLTQsLCwvLDQsLCwsLCwsLCwsLSwsLCwsLCwsLCwsLCwsLCwvLCwsNCwsLP/AABEIAIkAuAMBIgACEQEDEQH/xAAbAAACAgMBAAAAAAAAAAAAAAAABQQGAQMHAv/EAEQQAAIBAwIEBAMEBwYDCQEAAAECAwAEERIhBRMxQQYiUWEycYEUI0KRBxVScqGxsjNic3Sz8DTR4SQlQ1Nkg5LB8Rb/xAAZAQEBAQEBAQAAAAAAAAAAAAAAAQIDBAX/xAAsEQACAgADBgYCAwEAAAAAAAAAAQIRAxIhBDFBUWHwEyJxgbHRMqEUcpHh/9oADAMBAAIRAxEAPwDuNFFFAFFFFAFFFFAFFFFAFFQbniaLkagG3xkHGfel44nNkDVBn91/XHrQtMYcav8AkQtKF16fw5xn64P8qQr4ucrqW3UnTqwJT0BII2j2Ow29/apfF+NyxPOFRGWGJZTnOSCSNPz8vX+Fa+J8VcRXQZQGhRH8pIyGGcZByCCDuPyq5WcvHgrT77pkZPGnnCtBpUsFLl9gM4z8Hpv1oPjM6lAh66MlpCoBbqCdHb+NSuMcXkDMsewikhVj3Ottx8gMfn2xWbri0jSoE2QXPJb38uT/AB2+nvTKyvHw73FjoqvLx/WwUYCyc1UIPmBj7ke+/wCXvUePxEywRk4Z/swnkycZHoPc7/l71crM+NDvvqWmiq5Lx5w74VTGjQ775Il/kR196sQNRpo1GaluM0UUVDYUUUUAUUUUAUUUUAUUUUAUUUUAUqvOJFJ1TI0lc9N85O2c7Zx6UylJwcdcHGfWqbccWnSAEynmhjqUoMggDIJ6ad859CK1E5YsqRO/WLEhmWLJTPTPUE+v90V6W8BO4jOAM4H97sM9aXnis/NP3nl5hGnSOgmCYzj0Nal4vclCdenUwIOEyMhyQB+z5Rgn3rVHHM+bGPH7UlrgFkXnwrGuSfwlt8AdPN/CtF8ol+0gOgNwkcabnZlz7f3hUZ+Myl41OCzBfNpG2sLjt666xb3czd1XXIgU6UyuWYHA64wowT3FFZHlb76/Yzv+GsxkZHjxJJCxy3Ro23XPqcAD3zWmWJVk2lj0i55xy2/w4K/PJzUPh144aRM7LdIACBvqlbLb99se2KjxcUl5bksu+hi2hdtSufTuUUb+tNQ8nfuPbAxxxuiyxlQzlTnrryQp27ZP5Vjg3DiBE6MjFYBA++224YbfPb3FLpGkXUWKg8oOo5a4bYFh02YZ6ehFZteJTal0EBMasAKBhi2M9N8KMY96amvLpoMbzhcjPKAUy7ROAW3xGRkkY74rHEOMyo8qqRlCulcA7EZJ9dqVLeTCS3lMmWeJNXlG4aUDH8a9Nxmc6wJfxAh9AGxRzsD+HyDGd6UZk1wtdv7Lmso8oJGSNh6/L1rZmqJNxSUuJS2SkbaRgYBMKsT+ZrdLxa5XQC5G5zkKSw1qBqx0OGNZynbxkXaigUVk7BRRRQBRRRQBRWtplBwWAPuazHMp6MD8jmhLR7qJxC7aNQVTXvgjP/SpdUHxjxi6tr61jhkZln1ZRgpGchR0AIAzk79qqRmcsqssMvHQdmjOkkqckeh7fTvSlltCukwscZIGs53Aznf0A29q38Nnu7ea8a6ZmtY1DxO2nJ282NOPyI9KXTcUu5OHfrAMAw+9WEqCnLBxg7atWPxA1Tm3e/4GRaEEM0JXUSd3/vq2evqQds1Jt7Sz0KxXRzDqALHO2RtvsPMdvevN94nVeGm9RQQY9Sqf2jtg/Wkd7fTwJY6pcrdYSTyJ92zAEGPy+UbkYOe1A3FDPj7LDEstrbG5dXjTSpOwUHB98Zx9d+lTDBaRscqytrDdGOCMkYx2BY7DakPjW6u7Lh6SCf74FUcqqhW676SvX61YfFXGHt7dGTHMkdIlLdFLnGojvjrigdW+nQ16bINq31Z1dH669XT97etFxwqKRdNtsVKlgS6nAB04PbqTU6O3uI7mP7xpYWVhJrVcqwwQQygbHfbfpUVb1576eBZDEsCIWKBdTs+e7A+VQvTHU0sOPP4FPELn7POkTojyOiq8ruQPP5ScZA6DGdj0qPNxmLyukMZEcUYC8w53ZlwcddOO421dqtNjNJHbO95pLRl9TaQNSKTpOPcY+tVv9ZXMnD2v0ZUYZdIdClOWD0bbJJG+QRU1N3BcCNPxyEBGNtkxhRGBIxwPiGrA6ZHffpWLK/jLxRiGP7zSS3NbSPITjrsfOVG577bUz49xkvwv7bA5jbQCAApGcgEHKnOOnaonD5eISrYzp5kdvv1wgUJgAMRjOT5jke21KfMmbDvSJETi6+ZzaqpEQ8jSNqIIKYx7Bdzg1luMR74t1+7DEBpG1MeZ2Pf4Aehp9FxJrq9nt425cduoDuoUs0jdgWBAUYPbc1r8JcXa659vMQs9u+hnQAalyQGAIOM6d6alvDuqLZC+VB9QD+YrZXPfBXE7u7luopJmEcMhXWoUN8RVVBxgbKSTjPTpTf8AR/xmWeOeOZtclvM0RbGCyg7E477GlCOIpV1LXRRRUOh5ZwOpxUDiBlODFIo9QcY6/I9s1D8R8OMrRbqFAcEk4xnGMDv8J7ioS+FhjIlyD0wOuc+h361tJczhOeJbSjp6m2e0uTuXQsQAfh/h5ff+VZggucBkliAI6gLuMbdtz7/Ol8XDoQQBNqIYnHKZvhwSPp/M1EksIwoKzAgKOqMo+FtO+O+r8q1S5nB4rWuX9lzju1RVEjrqxvv19/4iqX4tYNxfhhGCCHINNj4YZQCr5OR2x+z7/wB2k/E+Dzi8sGjhkeO1DK7+UZz0IBbes0lxNuWJJVKNbvke/pGz+rbjH7Iz8silHAbLm8NgiaW45csQUqiRkAHtq5ZI+pqwy2TSxPHcSArKhXSQARn/AOxSvwjHc21v9maPWYyRHIrLoZScjO+Vx3GKzwOzrPb5Hi94HCLAWETl+YWRCxBIIOpicAbL8vQVGueHs7WSXTRRLaYZvvBmRgAq4HYbZOak+KbIpHaxxSulzrIhdceZiuXLZ6Kep+lLDwfjGSRewyOvVCoP0O1UlK9z9jz+lW85nDiQVOJVHlYN2PXFWHxXZQ3dv9nd2RvKVYKThh06CkXjKCe+4bEsFuxkfRIQukKNjkZLDvVl4jLcYgkhiY6H+8jJVWKaSNt8HfB604FWXM7TapFe8Pcdvbe6SyvwG5g+5lH4sep7/wAx75qR4q8O3S3BvbB8SlcSRno4HTGevyP5imF5YSXV5bStG0cdtrbz41M7AAAAE4Axk59qk21xcxSTh4HkQuWiZGU7EDykMw0759t6WRR0p7uBW7zxE17wa6crolQGOVfQjGcZ6bGvXh+BX4bBG884SWLSVSNSAM4Pm5ZK9epNM+EcGVIp47jZ7yR3dVBIXV5QMgYyB39a8+Era6tIDbPEXMZPKkBGhlJyNW+Vx32pfIijK05ciF4k4ZFbcFnhhYuiZGWIJzr3GQB0NWXwmMWVt/hJ/KlXizhsh4e9tFG8sjr1GkAtqySSSMZOTWzhkssNtCsiyRhEVGXRqOoLufJq22xTei/jLRcCtfo4hd7niOJXjYTDOkIc+Z+utT/CrXwTw5DbXUsqyu80wy4cr01dQFUY3pdZcMltr+S5ijaSC6UF1GAyON86WI2OT771YLdXUyTOjFm0qqLgkIM4HXGcsSd/T0o2MONKnwZVf0Vrvfn/ANW/8z/zrT+jeZVm4kWIA+09T+81S/AlpPbfaubbyjmzvKmNByp6dG2NRvCfBrhHvFlieMTz8xGOkjSGY74bbqKrMRTSj7l1/WUP/mL+dFJ4rAdOfGc42AHbv1oqeU61i8jX4+4bNPDEsIOoSg5H4RpYE/xpLwGwvFkgEqzCOIxaV7KOUynodwDpB+nvXQqKzR2zaUVPiUcNpIjln8xkP4cebTkHI+u3oaxHbWpAzMy55alDjZgu2Tp64+mab+IOCLdKqscaSSNvVcUuvfDwXXK0raQ3NYac7KCcdd8CmaRFgbO4q95sm491KS2+kYI1a84PrgVOtb6UxhiqyFiccrIGPfV77VUHnsSuo3JC/ZllyYz/AGeAmfmSBhetMbfxTapbRutwVQyGLzRNkSHLYZeq7UV8S4jhl8j1HN8skqnEIV+zPpYYzuKiRWd2mNJjXpkAAA7Y9N+2Kr3irjBuILFre5dEnuuW0iDQQulsgg+hHeoXD/Fpls4refnyzSNKsckKglhE+kNt8wc0asmFjZFVJ+qRbRwt50UySYmgl1xsNwpxpwQcZBGQRURJiGdt0ZwQ7pFISfXGo4U++9Irbjsax3aRyXHM5MxikfZX5bYYx7kjB9ai3Pip5OHkI86TRmzDltshzjUp7hsHOatGJTtuW699Fp4jKQY1gVxHykUggjA1eXbsRpIPzFE19Iy3KhXy5HL2PfUuV/8AgD9ajHxOjXckJklRdUirJp8muMZdQfVQfSl0fjNTDLKXnURKkmllwXjc6VYb9Mjp71rPpuOT2RNt+JV9Hy/6WG5Gt2kzIuq11+UscMdiQueuO1aLKVtcYfmADUF0liC/MG4z+HHr0GaWWXi4SzrFqnjLSOh1oVCsqhtJOeunfHYGsXXjOGaycn7VEFWNxKoCtIpbSGU9NyNwd8Gin0Mz2WK1U79jdb3MywNs5YpER1/CGY/071PmjkYtIGbSZQunffUwOfkAf4mo934zUXT2yiU5fkoyRgjm4DFck7kKc1BsPGiykjmzIFjeTU0QwRG2GwQfMa1n40cf42VVmvv16k2cNH9oRmZpFjGhhrycKMkdvX3pjd8Q80zKWZWhVVKg7N59/bp/KkHH/GH2i11Qc2CRLq2V1bytokcY6dmXNMP/AOwBuXiDOFUy6W5Q0uYhl0DZ6jpnFRy6G47PV1LvX7NN1LKA+ovgBcDzY+JdWcb9D/OmPErWSRUMMiohj0rlmU5zknffbA6+pqDb+K4rqSzdRcxB5HEYwFWTEeo6s/Eo7Ed60Q+OrWfVNiaIJbtLl0GGTUM6d+uQN6knm0N4EHgyck79SXdcOk3K3AOo7HWx6l8bDthgPpWI+HyK6tz0CoULKHJ2Gx2Hv7d608AvIbrVphlVoQusSKq4OkDTnON1w3tTqysCqNpj6qgAbSc6STnY+9Yyo9S2jE4pHsXtlsMr1wNj3OPSs0RCU5xFGd8Zwv8Az9f5UVcpz/kPqVi18T3rQPpxJIbaKdSE3XLFX8o+LYagPnVr8L8QaeEu0iSAu2hkBHlzsGU/Cw6Ee1VzgvBImtOdDdOVaGOOKVVK6QjE504ycsdwewqZbxxwxy8q5AklmMpYqQBnsFx0wMVp09xyjnjVlwrxKgYEHoRg/WqmeJyqVL3Q0tIsa4TOp26DZPKDg7n86sU/FIUYqzgMOoNZaOsZWcd4FciG2vJJIlk5Igs1WQZXWHbdvYEqfpW2yzkanEh/XC5cAAMeXuQBtiujcZ4WAhW3tIZUmYtOrYUMTjDHPU9fyFe+C8Ej5f3tpDEwl5gVQCAwGA+34sbUsnhs5xa2SzcP4bG6l0biDhwM/D585I6CrjdcPSHi3D0ij0RJbzgBRsN12zVusbCKFAkSKiAkhVGBknJP51IxSyqJxKzhcho9D6oLa+WUFGGkvJld8b5HTGa0RhnguWVHx/3cm6MPMrHUMEdq7noHpRpFLGU5DbWOb2ePlzNOZ7tgMkIiMvlfGnDF8469qTpCjcOuOXHOzrbQJI76sBuZnlqhUY04ztnrXXntLwsTzkA3wAvbO3b0qFcXcsA0zSZLbroVdgDgk569R+VaSOTnW9P9fZS442F+G0M2OJTtjHUfZV/mdqWXFwWsrqG3WU2oEMkaOjaoXaTzRZI8wGM98Yroj8cXJAlkPUjyL2//AGt9tx+JVUuztzJREvk/ER30jpv1NGqWpcOWeWWO/wBikWBi/XLRtPHGI7xp1V8q7u0ITSoIwV985PpSngsk0IjkSMl0tr0qCpPm522Rjf1x7Va+IeH7UTlpLqVkM3PMJjBJkDZA5hXUBlemQMCrVc8TdZGQKG3IXtjYdfnqqIsmo6s5PbKzR3DAyyarmwbW6MGY6sscEDYHPbGBTCztVF1OjRzNMsl4/VgkaMpKsBpw2sHse1dFl4pJg+RejnII2C7d+pz86yvFW8wChmD6cdNsE5yflj51aZjxYFMsYm5fAvKdlkzsdvuu/pVVsrUmzw4dR+rHBOkkg83piurXfEGMevIUIcMRIEAB7ksDXrjVubq1MMiOglGNULBsDqDnbIP5VnWzrScVJFZ8Fos8Fy6TRSyTSI8scTHyqI9AU6gDvjPSnQ4VceVS+nyAMocZIAUbemnffvqpfbcENvHczFppJnRELMqR+VW+ECPAHXc15u7C6MStGZCXGkEuQcnRgkFvL8LE/wDWtJHOUuhcOD27IjBxgl3PUHIJznaiq9fcdcTSKJ0UI+nBwCNhtuu/Ufn7iiudntWCqXmX+nPYOOXUPD4ORM0S29kbjSoUiRudpw+QfLjsMdTVvhvr1uIXKc8o6K7QWzoNEkZjGhkbHxCTOrfuKWy+ErdoIYhfIFEP2eby/wBpHr1+XfyHtnemT8GimutZ4gSv3vIUbSRtKACBJnOkEAqu1XU42hVw7jN19ntnN48rPfW8UquirJGTkSRt5RsTgjbp0NQLLxRfK7u07SAxXxVGVcKYZdKHZcnGe/pTtPD0YOua8EkwuYZnIjI1ckEBcZ+I5OWzvWiXw6kMUk0U7SvFDdkIkeWPPfVsDscdPes2dXhzStrQa/o2vLmSWdZ7p51iSLTqCDeRNZyVAyRjA9jV/rmX6KiTrtzFC0SKkgljikjzJ00tzPicAdRtXTa0cwooooAooooArw8SnqAfmK90UAq4rYytp5DRpjOrUgOemMbfP86r/FOJyQR2ixyRuzXKxTFVGDk74H4TvV0IqmeN7NUNpy0xm8Rm0jvncmpLcd9ljF4iTXdFf4txOcS3DKIikU6xYaMEsGJ2z6dcnrvUq68Q3ccF3qaNpYZ40DBBghu2D6Y2zvUDi0bf9u8p3vISNj0yaPEKkR8S2O9zDjbr1rjbPqrCwnSyrhw/r9sd2HFr1kvIwqTTQuoTCqoGvOdjjIGM71Gj8STxW97qMckluyKkgQAHVnqBscEUsnupDFxCWISKsksQJ0kHTuG2/wB9a0i0DW/EhBG4TMLIpUg6Rnsfz+tXMyLZ8PXNFVa4f1v5enqT+MvemzuY5iNKctuZywvMVhuowANjjenkLT8q3jE6NOqk4BCkKyDSNJ67d6XXnFJryzvFVMxRpGIjpILH8XXrjHYVjifF2eKyaCSSIFGV8AKSUMa75ByBk/nWoq3R5dolLDwvxWj3Jc0h2bS+X4SQOp8ynJzk7fn8602c90BG8kpVSVJ1sqnAzq6+mRn6VWouOXRCjnyajGARkdPJh+nUkkZ71FuOKzNhmmdnS3JTONspu2Mbkkda6qB4Htdqsq/wsPGZH+0SkQo+lxgmIE5wds43zpAz7UUnveLXY+0N9pdVFwUUlhpXHNJwFUnHljAGN9x3NZqZHzC2mNfgWufiRkt7iSPlgxJMNh543TIGQfUAn8utZvOJSQWizFY2VLcSsTszMADpA+WTn1xWbrgTys8gWON3t5YnZTtKXA0E4HRcHc7+alfF+DzskikxBnsRAgeQeRlzqPToR3HpvWjg7G/HbgQgyGKEx/d9QNTFnw23bAIPfJNQ7/ir2z3YjjjCW0UcpODlg5OV6+ineonE7N5TcFHhYSpBoLSjyiNjqXbOMnoRt64xUnjdhJML4poxcwRrGTIv4NWS3ovmG4zUpGniTaqy220bAsSwIJyoAxgenvUitVtIGQEdx6g/xFbahsKKKKAKKKKAKKKKAKwVBrNFALLzhsjMWWd0zjygKR79R3pZxzw3JPatDziWLq2px0wem1WaijVqjUJOElJb0KrppdZVFGNIJ2G5+ZIpHxzjVxF9mAUrzTIZGCqcKkZYDDHqev0q4Ug8T2KyvBqlWMjmhQRnUWiK7fLOaN6GIxea7Edt4uVm0KLgsIgw0xx4chEYgDOxIkGc7CtMfi+LXHqafSVDnyRYXZyVOOueU3TbpvS9vDsQGoXsY+666DgqVij33+EmE5/er0/haCPaS7jUIER8JjGVlxjfbIl2/dqWdPBb4P8AYzuPFqkK4jliLR5EZjjJP3qBRqLY31jfOBknqKj23jaONXklUyx6IdGERWwY3dydwNgnQH5da1RcCE6xBr2KVtBjjzGdJ0Oj6cZ3UBMEH9qvJ8LRzIwS7hZlWNixiUgBY3jLaOn4yRtgaaWXw2t6/Q6t47W1eaREd2MiRHWwx5vvBgntl+rZNFeb9IXLur+VpI8lZSvmwApAA2JAArFLNrCiluI44JfhcBn6v0mI2KqAAM+x7jH1rZxuwkY6eZDqW1CTcxslcBvMTp7l/i26e9XQ1zfxX/xHEP8AKJ/UK6RVs+fjSyR75Ey84PIwRyYkUogU8wtq0a/xBBnIcHPtW644HOIyS8QRYnTJY9GbXk+XbJAq2WX9jF+4v9Iqp3f9pxP/AA4/5Gm8NJV1+hzwfjcKRBZJYwwZs6dhuxO2wzt1PrVhBrjz/D/v1rr61lnXDk2e6KKKh0CiiigCiiigCiiigCiiigA1VvGiMXtgvxEyAfPlmrTVf8R/8RZ/4j/0GpLcdtnlWJfr8MqlwQ0QMeAP1eNj6B9/r1plZqpF9tt9niIzv/4Rx9aU2X9if8i/+oaccM+G9/y0X+kaxWp9Gc6Vd70GFxw3I25UmrA7csZ6daU6kSGSNNMqtas0UgXDqgPwv/vtT2Drwz9xv6BUXwz8Vx/hH/UelGYYlK335ma+MSQmECIDmhrXW3Y/s7+2+fnWaiQ/8J/79v8A0rRVSsXSr59j/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692599"/>
            <a:ext cx="3771747" cy="2808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417121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Einde cross-culturele communicatie</a:t>
            </a:r>
            <a:endParaRPr lang="nl-NL" dirty="0"/>
          </a:p>
        </p:txBody>
      </p:sp>
      <p:sp>
        <p:nvSpPr>
          <p:cNvPr id="3" name="Ondertitel 2"/>
          <p:cNvSpPr>
            <a:spLocks noGrp="1"/>
          </p:cNvSpPr>
          <p:nvPr>
            <p:ph type="subTitle" idx="1"/>
          </p:nvPr>
        </p:nvSpPr>
        <p:spPr/>
        <p:txBody>
          <a:bodyPr/>
          <a:lstStyle/>
          <a:p>
            <a:r>
              <a:rPr lang="nl-NL" dirty="0" smtClean="0"/>
              <a:t>Start werkgroepen onder leiding van de expertgroep Super Divers &amp; Profileren </a:t>
            </a:r>
            <a:endParaRPr lang="nl-NL"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657225"/>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8735" y="674195"/>
            <a:ext cx="2422448" cy="18139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18807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Hoe verlopen de contacten nu van school met opvoeders en begeleiders van kinderen? </a:t>
            </a:r>
            <a:endParaRPr lang="nl-NL" dirty="0"/>
          </a:p>
        </p:txBody>
      </p:sp>
      <p:sp>
        <p:nvSpPr>
          <p:cNvPr id="3" name="Tijdelijke aanduiding voor inhoud 2"/>
          <p:cNvSpPr>
            <a:spLocks noGrp="1"/>
          </p:cNvSpPr>
          <p:nvPr>
            <p:ph sz="quarter" idx="2"/>
          </p:nvPr>
        </p:nvSpPr>
        <p:spPr/>
        <p:txBody>
          <a:bodyPr/>
          <a:lstStyle/>
          <a:p>
            <a:r>
              <a:rPr lang="nl-NL" dirty="0" smtClean="0"/>
              <a:t>Leden expertgroep zijn voorzitter</a:t>
            </a:r>
          </a:p>
          <a:p>
            <a:r>
              <a:rPr lang="nl-NL" dirty="0" smtClean="0"/>
              <a:t>Maak verslag</a:t>
            </a:r>
          </a:p>
          <a:p>
            <a:r>
              <a:rPr lang="nl-NL" dirty="0" smtClean="0"/>
              <a:t>Koppel terug</a:t>
            </a:r>
          </a:p>
          <a:p>
            <a:r>
              <a:rPr lang="nl-NL" dirty="0" smtClean="0"/>
              <a:t>Duur (inclusief terugkoppeling 45 minuten)</a:t>
            </a:r>
            <a:endParaRPr lang="nl-NL" dirty="0"/>
          </a:p>
        </p:txBody>
      </p:sp>
      <p:sp>
        <p:nvSpPr>
          <p:cNvPr id="4" name="Tijdelijke aanduiding voor inhoud 3"/>
          <p:cNvSpPr>
            <a:spLocks noGrp="1"/>
          </p:cNvSpPr>
          <p:nvPr>
            <p:ph sz="quarter" idx="4"/>
          </p:nvPr>
        </p:nvSpPr>
        <p:spPr/>
        <p:txBody>
          <a:bodyPr>
            <a:normAutofit lnSpcReduction="10000"/>
          </a:bodyPr>
          <a:lstStyle/>
          <a:p>
            <a:r>
              <a:rPr lang="nl-NL" dirty="0" smtClean="0"/>
              <a:t>Hoe verlopen de contacten nu?</a:t>
            </a:r>
          </a:p>
          <a:p>
            <a:r>
              <a:rPr lang="nl-NL" dirty="0" smtClean="0"/>
              <a:t>Wat kan beter? En waarom?</a:t>
            </a:r>
          </a:p>
          <a:p>
            <a:r>
              <a:rPr lang="nl-NL" dirty="0" smtClean="0"/>
              <a:t>Onze leerlingen zijn de burgers van de toekomst. De school wil leerlingen beter voorbereiden op de toekomst. Enkele tips en motivatie </a:t>
            </a:r>
            <a:endParaRPr lang="nl-NL" dirty="0"/>
          </a:p>
        </p:txBody>
      </p:sp>
      <p:sp>
        <p:nvSpPr>
          <p:cNvPr id="5" name="Tijdelijke aanduiding voor tekst 4"/>
          <p:cNvSpPr>
            <a:spLocks noGrp="1"/>
          </p:cNvSpPr>
          <p:nvPr>
            <p:ph type="body" sz="quarter" idx="1"/>
          </p:nvPr>
        </p:nvSpPr>
        <p:spPr/>
        <p:txBody>
          <a:bodyPr/>
          <a:lstStyle/>
          <a:p>
            <a:r>
              <a:rPr lang="en-US" dirty="0" err="1" smtClean="0"/>
              <a:t>Instructie</a:t>
            </a:r>
            <a:endParaRPr lang="en-US" dirty="0"/>
          </a:p>
        </p:txBody>
      </p:sp>
      <p:sp>
        <p:nvSpPr>
          <p:cNvPr id="6" name="Tijdelijke aanduiding voor tekst 5"/>
          <p:cNvSpPr>
            <a:spLocks noGrp="1"/>
          </p:cNvSpPr>
          <p:nvPr>
            <p:ph type="body" sz="quarter" idx="3"/>
          </p:nvPr>
        </p:nvSpPr>
        <p:spPr/>
        <p:txBody>
          <a:bodyPr/>
          <a:lstStyle/>
          <a:p>
            <a:r>
              <a:rPr lang="en-US" dirty="0" err="1" smtClean="0"/>
              <a:t>Inhoud</a:t>
            </a:r>
            <a:endParaRPr lang="en-US" dirty="0"/>
          </a:p>
        </p:txBody>
      </p:sp>
    </p:spTree>
    <p:extLst>
      <p:ext uri="{BB962C8B-B14F-4D97-AF65-F5344CB8AC3E}">
        <p14:creationId xmlns:p14="http://schemas.microsoft.com/office/powerpoint/2010/main" val="28787921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t>Wat ontbreekt? (Centraal) </a:t>
            </a:r>
            <a:br>
              <a:rPr lang="nl-NL" b="1" dirty="0" smtClean="0"/>
            </a:br>
            <a:r>
              <a:rPr lang="nl-NL" b="1" dirty="0" smtClean="0"/>
              <a:t>[15 minuten]</a:t>
            </a:r>
            <a:endParaRPr lang="nl-NL" b="1" dirty="0"/>
          </a:p>
        </p:txBody>
      </p:sp>
      <p:sp>
        <p:nvSpPr>
          <p:cNvPr id="3" name="Tijdelijke aanduiding voor inhoud 2"/>
          <p:cNvSpPr>
            <a:spLocks noGrp="1"/>
          </p:cNvSpPr>
          <p:nvPr>
            <p:ph sz="quarter" idx="1"/>
          </p:nvPr>
        </p:nvSpPr>
        <p:spPr/>
        <p:txBody>
          <a:bodyPr/>
          <a:lstStyle/>
          <a:p>
            <a:r>
              <a:rPr lang="nl-NL" dirty="0" smtClean="0"/>
              <a:t>Welke vragen zijn nog niet gesteld over Super Divers?</a:t>
            </a:r>
          </a:p>
          <a:p>
            <a:r>
              <a:rPr lang="nl-NL" dirty="0" smtClean="0"/>
              <a:t>Tips: hoe moet de school (leerlingen, familie, ouders, opvoeders, leerkrachten, directie, bestuur en toezichthouders) worden betrokken bij de uitwerking van Super Divers?</a:t>
            </a:r>
          </a:p>
          <a:p>
            <a:r>
              <a:rPr lang="nl-NL" dirty="0" smtClean="0"/>
              <a:t>Evaluatie:</a:t>
            </a:r>
          </a:p>
          <a:p>
            <a:pPr lvl="1">
              <a:buFont typeface="Wingdings" panose="05000000000000000000" pitchFamily="2" charset="2"/>
              <a:buChar char="q"/>
            </a:pPr>
            <a:r>
              <a:rPr lang="nl-NL" dirty="0" smtClean="0"/>
              <a:t>Wat ging goed?</a:t>
            </a:r>
          </a:p>
          <a:p>
            <a:pPr lvl="1">
              <a:buFont typeface="Wingdings" panose="05000000000000000000" pitchFamily="2" charset="2"/>
              <a:buChar char="q"/>
            </a:pPr>
            <a:r>
              <a:rPr lang="nl-NL" dirty="0" smtClean="0"/>
              <a:t>Wat kan beter?</a:t>
            </a:r>
          </a:p>
          <a:p>
            <a:pPr lvl="1">
              <a:buFont typeface="Wingdings" panose="05000000000000000000" pitchFamily="2" charset="2"/>
              <a:buChar char="q"/>
            </a:pPr>
            <a:r>
              <a:rPr lang="nl-NL" dirty="0" smtClean="0"/>
              <a:t>Zijn er tips voor een volgende keer?</a:t>
            </a:r>
          </a:p>
          <a:p>
            <a:endParaRPr lang="en-US" dirty="0"/>
          </a:p>
        </p:txBody>
      </p:sp>
    </p:spTree>
    <p:extLst>
      <p:ext uri="{BB962C8B-B14F-4D97-AF65-F5344CB8AC3E}">
        <p14:creationId xmlns:p14="http://schemas.microsoft.com/office/powerpoint/2010/main" val="31784298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Opening Joke </a:t>
            </a:r>
            <a:r>
              <a:rPr lang="nl-NL" dirty="0" smtClean="0"/>
              <a:t>Middelbeek (bestuurder)</a:t>
            </a:r>
            <a:endParaRPr lang="nl-NL" dirty="0"/>
          </a:p>
        </p:txBody>
      </p:sp>
      <p:sp>
        <p:nvSpPr>
          <p:cNvPr id="3" name="Tijdelijke aanduiding voor inhoud 2"/>
          <p:cNvSpPr>
            <a:spLocks noGrp="1"/>
          </p:cNvSpPr>
          <p:nvPr>
            <p:ph sz="quarter" idx="1"/>
          </p:nvPr>
        </p:nvSpPr>
        <p:spPr/>
        <p:txBody>
          <a:bodyPr/>
          <a:lstStyle/>
          <a:p>
            <a:r>
              <a:rPr lang="nl-NL" dirty="0" smtClean="0"/>
              <a:t>Welkom, de (adjunct)directeuren, staf en gasten</a:t>
            </a:r>
          </a:p>
          <a:p>
            <a:r>
              <a:rPr lang="nl-NL" dirty="0" smtClean="0"/>
              <a:t>Doelen workshop: hoe komen we er achter wat familie en ouders van onze leerlingen beweegt en bezighoudt? Hoe spelen we daarop in?</a:t>
            </a:r>
          </a:p>
          <a:p>
            <a:r>
              <a:rPr lang="nl-NL" dirty="0" smtClean="0"/>
              <a:t>Focus workshop cross-culturele communicatie</a:t>
            </a:r>
          </a:p>
          <a:p>
            <a:r>
              <a:rPr lang="nl-NL" dirty="0" smtClean="0"/>
              <a:t>Instellen Expertgroep Super Diversiteit en Profileren </a:t>
            </a:r>
            <a:endParaRPr lang="nl-NL" dirty="0"/>
          </a:p>
        </p:txBody>
      </p:sp>
    </p:spTree>
    <p:extLst>
      <p:ext uri="{BB962C8B-B14F-4D97-AF65-F5344CB8AC3E}">
        <p14:creationId xmlns:p14="http://schemas.microsoft.com/office/powerpoint/2010/main" val="10441556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02920" y="5013176"/>
            <a:ext cx="8183880" cy="1021864"/>
          </a:xfrm>
        </p:spPr>
        <p:txBody>
          <a:bodyPr>
            <a:normAutofit/>
          </a:bodyPr>
          <a:lstStyle/>
          <a:p>
            <a:pPr algn="ctr"/>
            <a:r>
              <a:rPr lang="nl-NL" b="1" dirty="0" smtClean="0"/>
              <a:t>De definities zijn onhelder, zij zijn niet een eenduidig</a:t>
            </a:r>
            <a:endParaRPr lang="nl-NL" b="1" dirty="0"/>
          </a:p>
        </p:txBody>
      </p:sp>
      <p:sp>
        <p:nvSpPr>
          <p:cNvPr id="3" name="Tijdelijke aanduiding voor tekst 2"/>
          <p:cNvSpPr>
            <a:spLocks noGrp="1"/>
          </p:cNvSpPr>
          <p:nvPr>
            <p:ph type="body" idx="1"/>
          </p:nvPr>
        </p:nvSpPr>
        <p:spPr>
          <a:xfrm>
            <a:off x="457200" y="620688"/>
            <a:ext cx="3657600" cy="1008112"/>
          </a:xfrm>
        </p:spPr>
        <p:txBody>
          <a:bodyPr>
            <a:normAutofit fontScale="92500"/>
          </a:bodyPr>
          <a:lstStyle/>
          <a:p>
            <a:r>
              <a:rPr lang="nl-NL" dirty="0" smtClean="0"/>
              <a:t>Immigranten, expats, commuters en vluchtelingen</a:t>
            </a:r>
            <a:endParaRPr lang="nl-NL" dirty="0"/>
          </a:p>
        </p:txBody>
      </p:sp>
      <p:sp>
        <p:nvSpPr>
          <p:cNvPr id="4" name="Tijdelijke aanduiding voor tekst 3"/>
          <p:cNvSpPr>
            <a:spLocks noGrp="1"/>
          </p:cNvSpPr>
          <p:nvPr>
            <p:ph type="body" sz="half" idx="3"/>
          </p:nvPr>
        </p:nvSpPr>
        <p:spPr>
          <a:xfrm>
            <a:off x="4343400" y="620688"/>
            <a:ext cx="3657600" cy="1008112"/>
          </a:xfrm>
        </p:spPr>
        <p:txBody>
          <a:bodyPr/>
          <a:lstStyle/>
          <a:p>
            <a:r>
              <a:rPr lang="nl-NL" dirty="0" smtClean="0"/>
              <a:t>Definities</a:t>
            </a:r>
            <a:endParaRPr lang="nl-NL" dirty="0"/>
          </a:p>
        </p:txBody>
      </p:sp>
      <p:sp>
        <p:nvSpPr>
          <p:cNvPr id="6" name="Tijdelijke aanduiding voor inhoud 5"/>
          <p:cNvSpPr>
            <a:spLocks noGrp="1"/>
          </p:cNvSpPr>
          <p:nvPr>
            <p:ph sz="quarter" idx="4"/>
          </p:nvPr>
        </p:nvSpPr>
        <p:spPr>
          <a:xfrm>
            <a:off x="4371975" y="1772816"/>
            <a:ext cx="3657600" cy="2952328"/>
          </a:xfrm>
        </p:spPr>
        <p:txBody>
          <a:bodyPr>
            <a:normAutofit fontScale="92500" lnSpcReduction="10000"/>
          </a:bodyPr>
          <a:lstStyle/>
          <a:p>
            <a:pPr marL="0" indent="0">
              <a:buNone/>
            </a:pPr>
            <a:r>
              <a:rPr lang="nl-NL" dirty="0" smtClean="0"/>
              <a:t>Immigranten, expats, commuters en vluchtelingen en hun nazaten zijn alle mensen die voor korte (3- 5 jaar), lange tijd (5- 10 jaar) of voor altijd in een vaderland verblijven dat niet hun moederland is  </a:t>
            </a:r>
            <a:endParaRPr lang="nl-NL" dirty="0"/>
          </a:p>
        </p:txBody>
      </p:sp>
      <p:sp>
        <p:nvSpPr>
          <p:cNvPr id="7" name="Tijdelijke aanduiding voor dianummer 6"/>
          <p:cNvSpPr>
            <a:spLocks noGrp="1"/>
          </p:cNvSpPr>
          <p:nvPr>
            <p:ph type="sldNum" sz="quarter" idx="12"/>
          </p:nvPr>
        </p:nvSpPr>
        <p:spPr/>
        <p:txBody>
          <a:bodyPr/>
          <a:lstStyle/>
          <a:p>
            <a:fld id="{344B9DFC-5D92-4140-89C9-E462CD65D26A}" type="slidenum">
              <a:rPr lang="en-US" smtClean="0"/>
              <a:t>4</a:t>
            </a:fld>
            <a:endParaRPr lang="en-US"/>
          </a:p>
        </p:txBody>
      </p:sp>
      <p:pic>
        <p:nvPicPr>
          <p:cNvPr id="1026" name="Picture 2"/>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bwMode="auto">
          <a:xfrm>
            <a:off x="934350" y="2060848"/>
            <a:ext cx="3431338" cy="2304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575367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b="1" dirty="0" smtClean="0"/>
              <a:t>Super Diversiteit</a:t>
            </a:r>
            <a:endParaRPr lang="nl-NL" b="1" dirty="0"/>
          </a:p>
        </p:txBody>
      </p:sp>
      <p:sp>
        <p:nvSpPr>
          <p:cNvPr id="4" name="Tijdelijke aanduiding voor tekst 3"/>
          <p:cNvSpPr>
            <a:spLocks noGrp="1"/>
          </p:cNvSpPr>
          <p:nvPr>
            <p:ph type="body" idx="1"/>
          </p:nvPr>
        </p:nvSpPr>
        <p:spPr/>
        <p:txBody>
          <a:bodyPr/>
          <a:lstStyle/>
          <a:p>
            <a:r>
              <a:rPr lang="en-US" dirty="0" smtClean="0"/>
              <a:t>Costs and Benefits</a:t>
            </a:r>
            <a:endParaRPr lang="en-US" dirty="0"/>
          </a:p>
        </p:txBody>
      </p:sp>
      <p:sp>
        <p:nvSpPr>
          <p:cNvPr id="6" name="Tijdelijke aanduiding voor tekst 5"/>
          <p:cNvSpPr>
            <a:spLocks noGrp="1"/>
          </p:cNvSpPr>
          <p:nvPr>
            <p:ph type="body" sz="half" idx="3"/>
          </p:nvPr>
        </p:nvSpPr>
        <p:spPr/>
        <p:txBody>
          <a:bodyPr>
            <a:normAutofit fontScale="92500" lnSpcReduction="20000"/>
          </a:bodyPr>
          <a:lstStyle/>
          <a:p>
            <a:r>
              <a:rPr lang="nl-NL" dirty="0" smtClean="0"/>
              <a:t>Super divers is variatie wat betreft:  </a:t>
            </a:r>
            <a:endParaRPr lang="nl-NL" dirty="0"/>
          </a:p>
        </p:txBody>
      </p:sp>
      <p:sp>
        <p:nvSpPr>
          <p:cNvPr id="5" name="Tijdelijke aanduiding voor inhoud 4"/>
          <p:cNvSpPr>
            <a:spLocks noGrp="1"/>
          </p:cNvSpPr>
          <p:nvPr>
            <p:ph sz="quarter" idx="2"/>
          </p:nvPr>
        </p:nvSpPr>
        <p:spPr/>
        <p:txBody>
          <a:bodyPr/>
          <a:lstStyle/>
          <a:p>
            <a:endParaRPr lang="en-US"/>
          </a:p>
        </p:txBody>
      </p:sp>
      <p:sp>
        <p:nvSpPr>
          <p:cNvPr id="7" name="Tijdelijke aanduiding voor inhoud 6"/>
          <p:cNvSpPr>
            <a:spLocks noGrp="1"/>
          </p:cNvSpPr>
          <p:nvPr>
            <p:ph sz="quarter" idx="4"/>
          </p:nvPr>
        </p:nvSpPr>
        <p:spPr/>
        <p:txBody>
          <a:bodyPr>
            <a:normAutofit fontScale="62500" lnSpcReduction="20000"/>
          </a:bodyPr>
          <a:lstStyle/>
          <a:p>
            <a:r>
              <a:rPr lang="nl-NL" dirty="0" smtClean="0"/>
              <a:t>Etniciteit en religie</a:t>
            </a:r>
          </a:p>
          <a:p>
            <a:r>
              <a:rPr lang="nl-NL" dirty="0" smtClean="0"/>
              <a:t>Eerdere immigratie/ expat ervaringen (één cultuur, bi-cultureel, meer dan twee culturen en globalisten) </a:t>
            </a:r>
          </a:p>
          <a:p>
            <a:r>
              <a:rPr lang="nl-NL" dirty="0" smtClean="0"/>
              <a:t>Leeftijd en sekse</a:t>
            </a:r>
          </a:p>
          <a:p>
            <a:r>
              <a:rPr lang="nl-NL" dirty="0" smtClean="0"/>
              <a:t>Levensfase (jong, puber, jongvolwassene en bejaard)</a:t>
            </a:r>
          </a:p>
          <a:p>
            <a:r>
              <a:rPr lang="nl-NL" dirty="0" smtClean="0"/>
              <a:t>Familiefase (</a:t>
            </a:r>
            <a:r>
              <a:rPr lang="nl-NL" dirty="0" smtClean="0"/>
              <a:t>zonder familie, </a:t>
            </a:r>
            <a:r>
              <a:rPr lang="nl-NL" dirty="0" smtClean="0"/>
              <a:t>met of deels)</a:t>
            </a:r>
          </a:p>
          <a:p>
            <a:r>
              <a:rPr lang="nl-NL" dirty="0" smtClean="0"/>
              <a:t>Gezinsfase (alleen, met partner en met/ zonder kinderen) </a:t>
            </a:r>
          </a:p>
          <a:p>
            <a:r>
              <a:rPr lang="nl-NL" dirty="0" smtClean="0"/>
              <a:t>Ervaring (w.o. onderwijs, arbeid en inbedding)</a:t>
            </a:r>
          </a:p>
          <a:p>
            <a:r>
              <a:rPr lang="nl-NL" dirty="0" smtClean="0"/>
              <a:t>Status (wel/ geen werkvergunning, vluchteling, illegaal, vrouwenhandel)</a:t>
            </a:r>
          </a:p>
          <a:p>
            <a:r>
              <a:rPr lang="nl-NL" dirty="0" smtClean="0"/>
              <a:t>SES</a:t>
            </a:r>
          </a:p>
          <a:p>
            <a:endParaRPr lang="nl-NL" dirty="0"/>
          </a:p>
        </p:txBody>
      </p:sp>
      <p:sp>
        <p:nvSpPr>
          <p:cNvPr id="3" name="Tijdelijke aanduiding voor dianummer 2"/>
          <p:cNvSpPr>
            <a:spLocks noGrp="1"/>
          </p:cNvSpPr>
          <p:nvPr>
            <p:ph type="sldNum" sz="quarter" idx="12"/>
          </p:nvPr>
        </p:nvSpPr>
        <p:spPr/>
        <p:txBody>
          <a:bodyPr/>
          <a:lstStyle/>
          <a:p>
            <a:fld id="{344B9DFC-5D92-4140-89C9-E462CD65D26A}" type="slidenum">
              <a:rPr lang="en-US" smtClean="0"/>
              <a:t>5</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348880"/>
            <a:ext cx="3960440" cy="4104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237490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el 15"/>
          <p:cNvSpPr>
            <a:spLocks noGrp="1"/>
          </p:cNvSpPr>
          <p:nvPr>
            <p:ph type="title"/>
          </p:nvPr>
        </p:nvSpPr>
        <p:spPr/>
        <p:txBody>
          <a:bodyPr/>
          <a:lstStyle/>
          <a:p>
            <a:r>
              <a:rPr lang="nl-NL" b="1" dirty="0" smtClean="0"/>
              <a:t>Super Divers in de randstad </a:t>
            </a:r>
            <a:r>
              <a:rPr lang="nl-NL" dirty="0" smtClean="0"/>
              <a:t/>
            </a:r>
            <a:br>
              <a:rPr lang="nl-NL" dirty="0" smtClean="0"/>
            </a:br>
            <a:r>
              <a:rPr lang="nl-NL" dirty="0" smtClean="0"/>
              <a:t>(tussen 7,1 en 10 miljoen inwoners) </a:t>
            </a:r>
            <a:endParaRPr lang="en-US" dirty="0"/>
          </a:p>
        </p:txBody>
      </p:sp>
      <p:sp>
        <p:nvSpPr>
          <p:cNvPr id="18" name="Tijdelijke aanduiding voor inhoud 17"/>
          <p:cNvSpPr>
            <a:spLocks noGrp="1"/>
          </p:cNvSpPr>
          <p:nvPr>
            <p:ph sz="quarter" idx="2"/>
          </p:nvPr>
        </p:nvSpPr>
        <p:spPr>
          <a:xfrm>
            <a:off x="4270248" y="1600200"/>
            <a:ext cx="3657600" cy="4205064"/>
          </a:xfrm>
        </p:spPr>
        <p:txBody>
          <a:bodyPr>
            <a:normAutofit fontScale="85000" lnSpcReduction="10000"/>
          </a:bodyPr>
          <a:lstStyle/>
          <a:p>
            <a:r>
              <a:rPr lang="nl-NL" dirty="0" smtClean="0"/>
              <a:t>Hollanders/ Nederlanders zijn de grootste minderheid (in Amsterdam &lt; 50% en Amsterdam Slotermeer 27%)</a:t>
            </a:r>
          </a:p>
          <a:p>
            <a:r>
              <a:rPr lang="nl-NL" dirty="0" smtClean="0"/>
              <a:t>Aanpassen wederzijds:  Nederlanders/ Hollanders Immigranten, Expats en Vluchtelingen</a:t>
            </a:r>
          </a:p>
          <a:p>
            <a:r>
              <a:rPr lang="nl-NL" dirty="0" smtClean="0"/>
              <a:t>Enculturatie &amp; Acculturatie</a:t>
            </a:r>
          </a:p>
          <a:p>
            <a:r>
              <a:rPr lang="nl-NL" dirty="0" smtClean="0"/>
              <a:t>Super diverse contexten: Familie, buurt, grootstedelijk gebied en onderwijs/ werk/ uitkering/ armoede</a:t>
            </a:r>
            <a:endParaRPr lang="en-US" dirty="0"/>
          </a:p>
        </p:txBody>
      </p:sp>
      <p:pic>
        <p:nvPicPr>
          <p:cNvPr id="1026"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395536" y="1628800"/>
            <a:ext cx="3864102" cy="35655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PIJL-LINKS en -RECHTS 18"/>
          <p:cNvSpPr/>
          <p:nvPr/>
        </p:nvSpPr>
        <p:spPr>
          <a:xfrm>
            <a:off x="6300192" y="3933056"/>
            <a:ext cx="936104" cy="38633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36301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b="1" dirty="0" smtClean="0"/>
              <a:t>Amsterdam Nieuw West en Super Divers</a:t>
            </a:r>
            <a:endParaRPr lang="en-US" b="1" dirty="0"/>
          </a:p>
        </p:txBody>
      </p:sp>
      <p:sp>
        <p:nvSpPr>
          <p:cNvPr id="4" name="Tijdelijke aanduiding voor inhoud 3"/>
          <p:cNvSpPr>
            <a:spLocks noGrp="1"/>
          </p:cNvSpPr>
          <p:nvPr>
            <p:ph sz="quarter" idx="4"/>
          </p:nvPr>
        </p:nvSpPr>
        <p:spPr/>
        <p:txBody>
          <a:bodyPr>
            <a:normAutofit fontScale="47500" lnSpcReduction="20000"/>
          </a:bodyPr>
          <a:lstStyle/>
          <a:p>
            <a:r>
              <a:rPr lang="nl-NL" dirty="0" smtClean="0"/>
              <a:t>Jonge bevolking</a:t>
            </a:r>
          </a:p>
          <a:p>
            <a:r>
              <a:rPr lang="nl-NL" dirty="0" smtClean="0"/>
              <a:t>Sterke groei immigranten, expats &amp; vluchtelingen</a:t>
            </a:r>
          </a:p>
          <a:p>
            <a:r>
              <a:rPr lang="nl-NL" dirty="0" smtClean="0"/>
              <a:t>Sterke groei nieuwe stedelingen uit Amsterdam en heel Nederland (instroom &gt; 18</a:t>
            </a:r>
            <a:r>
              <a:rPr lang="nl-NL" baseline="30000" dirty="0" smtClean="0"/>
              <a:t>e</a:t>
            </a:r>
            <a:r>
              <a:rPr lang="nl-NL" dirty="0" smtClean="0"/>
              <a:t> levensjaar)</a:t>
            </a:r>
          </a:p>
          <a:p>
            <a:pPr marL="0" indent="0">
              <a:buNone/>
            </a:pPr>
            <a:r>
              <a:rPr lang="nl-NL" b="1" dirty="0" smtClean="0"/>
              <a:t>Per deelgebied</a:t>
            </a:r>
          </a:p>
          <a:p>
            <a:r>
              <a:rPr lang="nl-NL" b="1" dirty="0" smtClean="0"/>
              <a:t>Geuzeveld-Slotermee</a:t>
            </a:r>
            <a:r>
              <a:rPr lang="nl-NL" dirty="0" smtClean="0"/>
              <a:t>r (40.000 inwoners) kwetsbare/ minimum huishoudens, veel schoolverlaters, lage cito-scores, veel overgewicht</a:t>
            </a:r>
          </a:p>
          <a:p>
            <a:r>
              <a:rPr lang="nl-NL" b="1" dirty="0" smtClean="0"/>
              <a:t>Slotervaar</a:t>
            </a:r>
            <a:r>
              <a:rPr lang="nl-NL" dirty="0" smtClean="0"/>
              <a:t>t (34.670 inwoners), veel armoede, eenouder gezinnen, lage citoscores, veel VMBO advies en veel (zware) criminaliteit</a:t>
            </a:r>
          </a:p>
          <a:p>
            <a:r>
              <a:rPr lang="nl-NL" b="1" dirty="0" smtClean="0"/>
              <a:t>Osdorp</a:t>
            </a:r>
            <a:r>
              <a:rPr lang="nl-NL" dirty="0" smtClean="0"/>
              <a:t> (ongeveer 38.000 inwoners), veel niet-westerse jongeren en Amsterdamse ouderen, veel Marokkanen/ Turken, veel gewicht leerlingen, vroegtijdig schoolverlaters, lage gezondheidsbeleving, taalachterstand, en veel eenzaamheid</a:t>
            </a:r>
          </a:p>
          <a:p>
            <a:r>
              <a:rPr lang="nl-NL" b="1" dirty="0" smtClean="0"/>
              <a:t>De Aker/ Nieuw Sloten </a:t>
            </a:r>
            <a:r>
              <a:rPr lang="nl-NL" dirty="0" smtClean="0"/>
              <a:t>(28.000 inwoners), veel gezinnen met kinderen, veel gemiddeld SES (41%). Overgewicht. In dit gebied gaat het goed. Risico’s zijn armoede en zorg    </a:t>
            </a:r>
          </a:p>
          <a:p>
            <a:endParaRPr lang="nl-NL" dirty="0" smtClean="0"/>
          </a:p>
          <a:p>
            <a:endParaRPr lang="nl-NL" dirty="0"/>
          </a:p>
        </p:txBody>
      </p:sp>
      <p:sp>
        <p:nvSpPr>
          <p:cNvPr id="5" name="Tijdelijke aanduiding voor tekst 4"/>
          <p:cNvSpPr>
            <a:spLocks noGrp="1"/>
          </p:cNvSpPr>
          <p:nvPr>
            <p:ph type="body" sz="quarter" idx="1"/>
          </p:nvPr>
        </p:nvSpPr>
        <p:spPr/>
        <p:txBody>
          <a:bodyPr/>
          <a:lstStyle/>
          <a:p>
            <a:r>
              <a:rPr lang="en-US" dirty="0" err="1" smtClean="0"/>
              <a:t>Totaal</a:t>
            </a:r>
            <a:r>
              <a:rPr lang="en-US" dirty="0" smtClean="0"/>
              <a:t> 140.000 </a:t>
            </a:r>
            <a:r>
              <a:rPr lang="en-US" dirty="0" err="1" smtClean="0"/>
              <a:t>inwoners</a:t>
            </a:r>
            <a:endParaRPr lang="en-US" dirty="0"/>
          </a:p>
        </p:txBody>
      </p:sp>
      <p:sp>
        <p:nvSpPr>
          <p:cNvPr id="6" name="Tijdelijke aanduiding voor tekst 5"/>
          <p:cNvSpPr>
            <a:spLocks noGrp="1"/>
          </p:cNvSpPr>
          <p:nvPr>
            <p:ph type="body" sz="quarter" idx="3"/>
          </p:nvPr>
        </p:nvSpPr>
        <p:spPr/>
        <p:txBody>
          <a:bodyPr/>
          <a:lstStyle/>
          <a:p>
            <a:r>
              <a:rPr lang="en-US" dirty="0" err="1" smtClean="0"/>
              <a:t>Kenmerken</a:t>
            </a:r>
            <a:endParaRPr lang="en-US" dirty="0"/>
          </a:p>
        </p:txBody>
      </p:sp>
      <p:pic>
        <p:nvPicPr>
          <p:cNvPr id="2050" name="Picture 2"/>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bwMode="auto">
          <a:xfrm>
            <a:off x="457200" y="3355181"/>
            <a:ext cx="3657600" cy="1900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032512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t>Onderwijs cijfers Amsterdam Nieuw west</a:t>
            </a:r>
            <a:endParaRPr lang="en-US" b="1" dirty="0"/>
          </a:p>
        </p:txBody>
      </p:sp>
      <p:graphicFrame>
        <p:nvGraphicFramePr>
          <p:cNvPr id="3" name="Tabel 2"/>
          <p:cNvGraphicFramePr>
            <a:graphicFrameLocks noGrp="1"/>
          </p:cNvGraphicFramePr>
          <p:nvPr>
            <p:extLst>
              <p:ext uri="{D42A27DB-BD31-4B8C-83A1-F6EECF244321}">
                <p14:modId xmlns:p14="http://schemas.microsoft.com/office/powerpoint/2010/main" val="4204337837"/>
              </p:ext>
            </p:extLst>
          </p:nvPr>
        </p:nvGraphicFramePr>
        <p:xfrm>
          <a:off x="611560" y="1412776"/>
          <a:ext cx="6096000" cy="5230871"/>
        </p:xfrm>
        <a:graphic>
          <a:graphicData uri="http://schemas.openxmlformats.org/drawingml/2006/table">
            <a:tbl>
              <a:tblPr firstRow="1" bandRow="1">
                <a:tableStyleId>{5C22544A-7EE6-4342-B048-85BDC9FD1C3A}</a:tableStyleId>
              </a:tblPr>
              <a:tblGrid>
                <a:gridCol w="2687960"/>
                <a:gridCol w="3408040"/>
              </a:tblGrid>
              <a:tr h="401535">
                <a:tc>
                  <a:txBody>
                    <a:bodyPr/>
                    <a:lstStyle/>
                    <a:p>
                      <a:r>
                        <a:rPr lang="nl-NL" dirty="0" smtClean="0"/>
                        <a:t>Definitie</a:t>
                      </a:r>
                      <a:endParaRPr lang="en-US" dirty="0"/>
                    </a:p>
                  </a:txBody>
                  <a:tcPr/>
                </a:tc>
                <a:tc>
                  <a:txBody>
                    <a:bodyPr/>
                    <a:lstStyle/>
                    <a:p>
                      <a:pPr algn="r"/>
                      <a:r>
                        <a:rPr lang="nl-NL" dirty="0" smtClean="0"/>
                        <a:t>Percentage</a:t>
                      </a:r>
                      <a:endParaRPr lang="en-US" dirty="0"/>
                    </a:p>
                  </a:txBody>
                  <a:tcPr/>
                </a:tc>
              </a:tr>
              <a:tr h="693061">
                <a:tc>
                  <a:txBody>
                    <a:bodyPr/>
                    <a:lstStyle/>
                    <a:p>
                      <a:r>
                        <a:rPr lang="nl-NL" dirty="0" smtClean="0"/>
                        <a:t>1,2 leerling gewicht</a:t>
                      </a:r>
                      <a:endParaRPr lang="en-US"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nl-NL" dirty="0" smtClean="0"/>
                        <a:t>Adam gemiddeld = 14%</a:t>
                      </a:r>
                    </a:p>
                    <a:p>
                      <a:pPr marL="0" marR="0" indent="0" algn="r" defTabSz="914400" rtl="0" eaLnBrk="1" fontAlgn="auto" latinLnBrk="0" hangingPunct="1">
                        <a:lnSpc>
                          <a:spcPct val="100000"/>
                        </a:lnSpc>
                        <a:spcBef>
                          <a:spcPts val="0"/>
                        </a:spcBef>
                        <a:spcAft>
                          <a:spcPts val="0"/>
                        </a:spcAft>
                        <a:buClrTx/>
                        <a:buSzTx/>
                        <a:buFontTx/>
                        <a:buNone/>
                        <a:tabLst/>
                        <a:defRPr/>
                      </a:pPr>
                      <a:r>
                        <a:rPr lang="nl-NL" dirty="0" smtClean="0"/>
                        <a:t>Adam NW = 23% </a:t>
                      </a:r>
                      <a:endParaRPr lang="en-US" dirty="0"/>
                    </a:p>
                  </a:txBody>
                  <a:tcPr/>
                </a:tc>
              </a:tr>
              <a:tr h="1287113">
                <a:tc>
                  <a:txBody>
                    <a:bodyPr/>
                    <a:lstStyle/>
                    <a:p>
                      <a:r>
                        <a:rPr lang="nl-NL" dirty="0" smtClean="0"/>
                        <a:t>Schooluitval</a:t>
                      </a:r>
                      <a:endParaRPr lang="en-US"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nl-NL" dirty="0" smtClean="0"/>
                        <a:t>Adam gemiddeld = 9,4%</a:t>
                      </a:r>
                    </a:p>
                    <a:p>
                      <a:pPr marL="0" marR="0" indent="0" algn="r" defTabSz="914400" rtl="0" eaLnBrk="1" fontAlgn="auto" latinLnBrk="0" hangingPunct="1">
                        <a:lnSpc>
                          <a:spcPct val="100000"/>
                        </a:lnSpc>
                        <a:spcBef>
                          <a:spcPts val="0"/>
                        </a:spcBef>
                        <a:spcAft>
                          <a:spcPts val="0"/>
                        </a:spcAft>
                        <a:buClrTx/>
                        <a:buSzTx/>
                        <a:buFontTx/>
                        <a:buNone/>
                        <a:tabLst/>
                        <a:defRPr/>
                      </a:pPr>
                      <a:r>
                        <a:rPr lang="nl-NL" dirty="0" smtClean="0"/>
                        <a:t>Adam NW = 11,6% (Lutkemeer/ Ookmeer 21,5%/ De Punt = 16,2%)</a:t>
                      </a:r>
                      <a:endParaRPr lang="en-US" dirty="0"/>
                    </a:p>
                  </a:txBody>
                  <a:tcPr/>
                </a:tc>
              </a:tr>
              <a:tr h="693061">
                <a:tc>
                  <a:txBody>
                    <a:bodyPr/>
                    <a:lstStyle/>
                    <a:p>
                      <a:r>
                        <a:rPr lang="nl-NL" dirty="0" smtClean="0"/>
                        <a:t>Verzuim</a:t>
                      </a:r>
                      <a:endParaRPr lang="en-US" dirty="0"/>
                    </a:p>
                  </a:txBody>
                  <a:tcPr/>
                </a:tc>
                <a:tc>
                  <a:txBody>
                    <a:bodyPr/>
                    <a:lstStyle/>
                    <a:p>
                      <a:pPr algn="r"/>
                      <a:r>
                        <a:rPr lang="nl-NL" dirty="0" smtClean="0"/>
                        <a:t>Adam gemiddeld = 1,8%</a:t>
                      </a:r>
                    </a:p>
                    <a:p>
                      <a:pPr algn="r"/>
                      <a:r>
                        <a:rPr lang="nl-NL" dirty="0" smtClean="0"/>
                        <a:t>Adam NW = 2,2%</a:t>
                      </a:r>
                      <a:endParaRPr lang="en-US" dirty="0"/>
                    </a:p>
                  </a:txBody>
                  <a:tcPr/>
                </a:tc>
              </a:tr>
              <a:tr h="693061">
                <a:tc>
                  <a:txBody>
                    <a:bodyPr/>
                    <a:lstStyle/>
                    <a:p>
                      <a:r>
                        <a:rPr lang="nl-NL" dirty="0" smtClean="0"/>
                        <a:t>Afname leerlingen 2010-2014 </a:t>
                      </a:r>
                      <a:endParaRPr lang="en-US" dirty="0"/>
                    </a:p>
                  </a:txBody>
                  <a:tcPr/>
                </a:tc>
                <a:tc>
                  <a:txBody>
                    <a:bodyPr/>
                    <a:lstStyle/>
                    <a:p>
                      <a:pPr algn="r"/>
                      <a:r>
                        <a:rPr lang="nl-NL" dirty="0" smtClean="0"/>
                        <a:t>STWT = 3,7%</a:t>
                      </a:r>
                      <a:endParaRPr lang="en-US" dirty="0"/>
                    </a:p>
                  </a:txBody>
                  <a:tcPr/>
                </a:tc>
              </a:tr>
              <a:tr h="693061">
                <a:tc gridSpan="2">
                  <a:txBody>
                    <a:bodyPr/>
                    <a:lstStyle/>
                    <a:p>
                      <a:r>
                        <a:rPr lang="nl-NL" b="1" dirty="0" smtClean="0"/>
                        <a:t>Conclusie</a:t>
                      </a:r>
                      <a:r>
                        <a:rPr lang="nl-NL" dirty="0" smtClean="0"/>
                        <a:t>: ouders zeggen tegen hun kinderen, wordt niet zo als wij, volg een opleiding, leer een beroep, zodat je niet je hele leven ongeschoold, zwaar of smerig werk moet doen. Door de school voortijdig te verlaten, wordt deze verwachting niet ingevuld (Crul, 2013).</a:t>
                      </a:r>
                      <a:endParaRPr lang="en-US" dirty="0"/>
                    </a:p>
                  </a:txBody>
                  <a:tcPr/>
                </a:tc>
                <a:tc hMerge="1">
                  <a:txBody>
                    <a:bodyPr/>
                    <a:lstStyle/>
                    <a:p>
                      <a:pPr algn="r"/>
                      <a:endParaRPr lang="en-US" dirty="0"/>
                    </a:p>
                  </a:txBody>
                  <a:tcPr/>
                </a:tc>
              </a:tr>
            </a:tbl>
          </a:graphicData>
        </a:graphic>
      </p:graphicFrame>
    </p:spTree>
    <p:extLst>
      <p:ext uri="{BB962C8B-B14F-4D97-AF65-F5344CB8AC3E}">
        <p14:creationId xmlns:p14="http://schemas.microsoft.com/office/powerpoint/2010/main" val="34190508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620688"/>
            <a:ext cx="7467600" cy="504056"/>
          </a:xfrm>
        </p:spPr>
        <p:txBody>
          <a:bodyPr>
            <a:normAutofit fontScale="90000"/>
          </a:bodyPr>
          <a:lstStyle/>
          <a:p>
            <a:r>
              <a:rPr lang="nl-NL" b="1" dirty="0" smtClean="0"/>
              <a:t>Onderwijs cijfers Amsterdam nieuw west</a:t>
            </a:r>
            <a:endParaRPr lang="en-US" b="1" dirty="0"/>
          </a:p>
        </p:txBody>
      </p:sp>
      <p:graphicFrame>
        <p:nvGraphicFramePr>
          <p:cNvPr id="4" name="Tijdelijke aanduiding voor inhoud 3"/>
          <p:cNvGraphicFramePr>
            <a:graphicFrameLocks noGrp="1"/>
          </p:cNvGraphicFramePr>
          <p:nvPr>
            <p:ph sz="quarter" idx="1"/>
            <p:extLst>
              <p:ext uri="{D42A27DB-BD31-4B8C-83A1-F6EECF244321}">
                <p14:modId xmlns:p14="http://schemas.microsoft.com/office/powerpoint/2010/main" val="337069817"/>
              </p:ext>
            </p:extLst>
          </p:nvPr>
        </p:nvGraphicFramePr>
        <p:xfrm>
          <a:off x="323528" y="1196752"/>
          <a:ext cx="7467600" cy="5394960"/>
        </p:xfrm>
        <a:graphic>
          <a:graphicData uri="http://schemas.openxmlformats.org/drawingml/2006/table">
            <a:tbl>
              <a:tblPr firstRow="1" bandRow="1">
                <a:tableStyleId>{5C22544A-7EE6-4342-B048-85BDC9FD1C3A}</a:tableStyleId>
              </a:tblPr>
              <a:tblGrid>
                <a:gridCol w="5616624"/>
                <a:gridCol w="1850976"/>
              </a:tblGrid>
              <a:tr h="622993">
                <a:tc>
                  <a:txBody>
                    <a:bodyPr/>
                    <a:lstStyle/>
                    <a:p>
                      <a:r>
                        <a:rPr lang="nl-NL" dirty="0" smtClean="0"/>
                        <a:t>Schoolwisselaars (instroom % kinderen na groep 3) &amp; leerlingaantal 2014</a:t>
                      </a:r>
                      <a:endParaRPr lang="en-US" dirty="0"/>
                    </a:p>
                  </a:txBody>
                  <a:tcPr/>
                </a:tc>
                <a:tc>
                  <a:txBody>
                    <a:bodyPr/>
                    <a:lstStyle/>
                    <a:p>
                      <a:pPr algn="r"/>
                      <a:r>
                        <a:rPr lang="nl-NL" dirty="0" smtClean="0"/>
                        <a:t>Percentage</a:t>
                      </a:r>
                      <a:endParaRPr lang="en-US" dirty="0"/>
                    </a:p>
                  </a:txBody>
                  <a:tcPr/>
                </a:tc>
              </a:tr>
              <a:tr h="355996">
                <a:tc>
                  <a:txBody>
                    <a:bodyPr/>
                    <a:lstStyle/>
                    <a:p>
                      <a:r>
                        <a:rPr lang="nl-NL" dirty="0" smtClean="0"/>
                        <a:t>De Globe (320)</a:t>
                      </a:r>
                      <a:endParaRPr lang="en-US" dirty="0"/>
                    </a:p>
                  </a:txBody>
                  <a:tcPr/>
                </a:tc>
                <a:tc>
                  <a:txBody>
                    <a:bodyPr/>
                    <a:lstStyle/>
                    <a:p>
                      <a:pPr algn="r"/>
                      <a:r>
                        <a:rPr lang="nl-NL" dirty="0" smtClean="0"/>
                        <a:t>59%</a:t>
                      </a:r>
                      <a:endParaRPr lang="en-US" dirty="0"/>
                    </a:p>
                  </a:txBody>
                  <a:tcPr/>
                </a:tc>
              </a:tr>
              <a:tr h="355996">
                <a:tc>
                  <a:txBody>
                    <a:bodyPr/>
                    <a:lstStyle/>
                    <a:p>
                      <a:r>
                        <a:rPr lang="nl-NL" dirty="0" smtClean="0"/>
                        <a:t>Louis Bouwmeesterschool (239)</a:t>
                      </a:r>
                      <a:endParaRPr lang="en-US" dirty="0"/>
                    </a:p>
                  </a:txBody>
                  <a:tcPr/>
                </a:tc>
                <a:tc>
                  <a:txBody>
                    <a:bodyPr/>
                    <a:lstStyle/>
                    <a:p>
                      <a:pPr algn="r"/>
                      <a:r>
                        <a:rPr lang="nl-NL" dirty="0" smtClean="0"/>
                        <a:t>56%</a:t>
                      </a:r>
                      <a:endParaRPr lang="en-US" dirty="0"/>
                    </a:p>
                  </a:txBody>
                  <a:tcPr/>
                </a:tc>
              </a:tr>
              <a:tr h="355996">
                <a:tc>
                  <a:txBody>
                    <a:bodyPr/>
                    <a:lstStyle/>
                    <a:p>
                      <a:r>
                        <a:rPr lang="nl-NL" dirty="0" smtClean="0"/>
                        <a:t>Einsteinschool (170)</a:t>
                      </a:r>
                      <a:endParaRPr lang="en-US" dirty="0"/>
                    </a:p>
                  </a:txBody>
                  <a:tcPr/>
                </a:tc>
                <a:tc>
                  <a:txBody>
                    <a:bodyPr/>
                    <a:lstStyle/>
                    <a:p>
                      <a:pPr algn="r"/>
                      <a:r>
                        <a:rPr lang="nl-NL" dirty="0" smtClean="0"/>
                        <a:t>54%</a:t>
                      </a:r>
                      <a:endParaRPr lang="en-US" dirty="0"/>
                    </a:p>
                  </a:txBody>
                  <a:tcPr/>
                </a:tc>
              </a:tr>
              <a:tr h="355996">
                <a:tc>
                  <a:txBody>
                    <a:bodyPr/>
                    <a:lstStyle/>
                    <a:p>
                      <a:r>
                        <a:rPr lang="nl-NL" noProof="0" dirty="0" smtClean="0"/>
                        <a:t>Osdorpse Montessorischool (293)</a:t>
                      </a:r>
                      <a:endParaRPr lang="nl-NL" noProof="0" dirty="0"/>
                    </a:p>
                  </a:txBody>
                  <a:tcPr/>
                </a:tc>
                <a:tc>
                  <a:txBody>
                    <a:bodyPr/>
                    <a:lstStyle/>
                    <a:p>
                      <a:pPr algn="r"/>
                      <a:r>
                        <a:rPr lang="nl-NL" dirty="0" smtClean="0"/>
                        <a:t>53%</a:t>
                      </a:r>
                      <a:endParaRPr lang="en-US" dirty="0"/>
                    </a:p>
                  </a:txBody>
                  <a:tcPr/>
                </a:tc>
              </a:tr>
              <a:tr h="355996">
                <a:tc>
                  <a:txBody>
                    <a:bodyPr/>
                    <a:lstStyle/>
                    <a:p>
                      <a:r>
                        <a:rPr lang="nl-NL" dirty="0" smtClean="0"/>
                        <a:t>P.J. Troelstra school (702) </a:t>
                      </a:r>
                      <a:endParaRPr lang="en-US" dirty="0"/>
                    </a:p>
                  </a:txBody>
                  <a:tcPr/>
                </a:tc>
                <a:tc>
                  <a:txBody>
                    <a:bodyPr/>
                    <a:lstStyle/>
                    <a:p>
                      <a:pPr algn="r"/>
                      <a:r>
                        <a:rPr lang="nl-NL" dirty="0" smtClean="0"/>
                        <a:t>46%</a:t>
                      </a:r>
                      <a:endParaRPr lang="en-US" dirty="0"/>
                    </a:p>
                  </a:txBody>
                  <a:tcPr/>
                </a:tc>
              </a:tr>
              <a:tr h="355996">
                <a:tc>
                  <a:txBody>
                    <a:bodyPr/>
                    <a:lstStyle/>
                    <a:p>
                      <a:r>
                        <a:rPr lang="nl-NL" dirty="0" smtClean="0"/>
                        <a:t>Goeman Borgesiusschool (265)</a:t>
                      </a:r>
                      <a:endParaRPr lang="en-US" dirty="0"/>
                    </a:p>
                  </a:txBody>
                  <a:tcPr/>
                </a:tc>
                <a:tc>
                  <a:txBody>
                    <a:bodyPr/>
                    <a:lstStyle/>
                    <a:p>
                      <a:pPr algn="r"/>
                      <a:r>
                        <a:rPr lang="nl-NL" dirty="0" smtClean="0"/>
                        <a:t>44%</a:t>
                      </a:r>
                      <a:endParaRPr lang="en-US" dirty="0"/>
                    </a:p>
                  </a:txBody>
                  <a:tcPr/>
                </a:tc>
              </a:tr>
              <a:tr h="355996">
                <a:tc>
                  <a:txBody>
                    <a:bodyPr/>
                    <a:lstStyle/>
                    <a:p>
                      <a:r>
                        <a:rPr lang="nl-NL" dirty="0" smtClean="0"/>
                        <a:t>Huizinga school (255)</a:t>
                      </a:r>
                      <a:endParaRPr lang="en-US" dirty="0"/>
                    </a:p>
                  </a:txBody>
                  <a:tcPr/>
                </a:tc>
                <a:tc>
                  <a:txBody>
                    <a:bodyPr/>
                    <a:lstStyle/>
                    <a:p>
                      <a:pPr algn="r"/>
                      <a:r>
                        <a:rPr lang="nl-NL" dirty="0" smtClean="0"/>
                        <a:t>42%</a:t>
                      </a:r>
                      <a:endParaRPr lang="en-US" dirty="0"/>
                    </a:p>
                  </a:txBody>
                  <a:tcPr/>
                </a:tc>
              </a:tr>
              <a:tr h="355996">
                <a:tc>
                  <a:txBody>
                    <a:bodyPr/>
                    <a:lstStyle/>
                    <a:p>
                      <a:r>
                        <a:rPr lang="nl-NL" dirty="0" smtClean="0"/>
                        <a:t>De Punt (392) </a:t>
                      </a:r>
                      <a:endParaRPr lang="en-US" dirty="0"/>
                    </a:p>
                  </a:txBody>
                  <a:tcPr/>
                </a:tc>
                <a:tc>
                  <a:txBody>
                    <a:bodyPr/>
                    <a:lstStyle/>
                    <a:p>
                      <a:pPr algn="r"/>
                      <a:r>
                        <a:rPr lang="nl-NL" dirty="0" smtClean="0"/>
                        <a:t>33%</a:t>
                      </a:r>
                      <a:endParaRPr lang="en-US" dirty="0"/>
                    </a:p>
                  </a:txBody>
                  <a:tcPr/>
                </a:tc>
              </a:tr>
              <a:tr h="355996">
                <a:tc>
                  <a:txBody>
                    <a:bodyPr/>
                    <a:lstStyle/>
                    <a:p>
                      <a:r>
                        <a:rPr lang="nl-NL" dirty="0" smtClean="0"/>
                        <a:t>Burgemeester de Vlugtschool  (331)</a:t>
                      </a:r>
                      <a:endParaRPr lang="en-US" dirty="0"/>
                    </a:p>
                  </a:txBody>
                  <a:tcPr/>
                </a:tc>
                <a:tc>
                  <a:txBody>
                    <a:bodyPr/>
                    <a:lstStyle/>
                    <a:p>
                      <a:pPr algn="r"/>
                      <a:r>
                        <a:rPr lang="nl-NL" dirty="0" smtClean="0"/>
                        <a:t>29%</a:t>
                      </a:r>
                      <a:endParaRPr lang="en-US" dirty="0"/>
                    </a:p>
                  </a:txBody>
                  <a:tcPr/>
                </a:tc>
              </a:tr>
              <a:tr h="355996">
                <a:tc>
                  <a:txBody>
                    <a:bodyPr/>
                    <a:lstStyle/>
                    <a:p>
                      <a:r>
                        <a:rPr lang="nl-NL" dirty="0" smtClean="0"/>
                        <a:t>De Horizon (634)</a:t>
                      </a:r>
                      <a:endParaRPr lang="en-US" dirty="0"/>
                    </a:p>
                  </a:txBody>
                  <a:tcPr/>
                </a:tc>
                <a:tc>
                  <a:txBody>
                    <a:bodyPr/>
                    <a:lstStyle/>
                    <a:p>
                      <a:pPr algn="r"/>
                      <a:r>
                        <a:rPr lang="nl-NL" dirty="0" smtClean="0"/>
                        <a:t>24%</a:t>
                      </a:r>
                      <a:endParaRPr lang="en-US" dirty="0"/>
                    </a:p>
                  </a:txBody>
                  <a:tcPr/>
                </a:tc>
              </a:tr>
              <a:tr h="355996">
                <a:tc>
                  <a:txBody>
                    <a:bodyPr/>
                    <a:lstStyle/>
                    <a:p>
                      <a:r>
                        <a:rPr lang="nl-NL" dirty="0" smtClean="0"/>
                        <a:t>De Vlaamse Reus (288) en </a:t>
                      </a:r>
                      <a:r>
                        <a:rPr lang="nl-NL" dirty="0" err="1" smtClean="0"/>
                        <a:t>Slootermeerschool</a:t>
                      </a:r>
                      <a:r>
                        <a:rPr lang="nl-NL" dirty="0" smtClean="0"/>
                        <a:t> (362) </a:t>
                      </a:r>
                      <a:endParaRPr lang="en-US" dirty="0"/>
                    </a:p>
                  </a:txBody>
                  <a:tcPr/>
                </a:tc>
                <a:tc>
                  <a:txBody>
                    <a:bodyPr/>
                    <a:lstStyle/>
                    <a:p>
                      <a:pPr algn="r"/>
                      <a:r>
                        <a:rPr lang="nl-NL" dirty="0" smtClean="0"/>
                        <a:t>20%</a:t>
                      </a:r>
                      <a:endParaRPr lang="en-US" dirty="0"/>
                    </a:p>
                  </a:txBody>
                  <a:tcPr/>
                </a:tc>
              </a:tr>
              <a:tr h="355996">
                <a:tc>
                  <a:txBody>
                    <a:bodyPr/>
                    <a:lstStyle/>
                    <a:p>
                      <a:r>
                        <a:rPr lang="nl-NL" dirty="0" smtClean="0"/>
                        <a:t>7</a:t>
                      </a:r>
                      <a:r>
                        <a:rPr lang="nl-NL" baseline="30000" dirty="0" smtClean="0"/>
                        <a:t>e</a:t>
                      </a:r>
                      <a:r>
                        <a:rPr lang="nl-NL" dirty="0" smtClean="0"/>
                        <a:t> montessorischool (494) en De Toekomst (217)</a:t>
                      </a:r>
                      <a:endParaRPr lang="en-US" dirty="0"/>
                    </a:p>
                  </a:txBody>
                  <a:tcPr/>
                </a:tc>
                <a:tc>
                  <a:txBody>
                    <a:bodyPr/>
                    <a:lstStyle/>
                    <a:p>
                      <a:pPr algn="r"/>
                      <a:r>
                        <a:rPr lang="nl-NL" dirty="0" smtClean="0"/>
                        <a:t>16%</a:t>
                      </a:r>
                      <a:endParaRPr lang="en-US" dirty="0"/>
                    </a:p>
                  </a:txBody>
                  <a:tcPr/>
                </a:tc>
              </a:tr>
              <a:tr h="355996">
                <a:tc>
                  <a:txBody>
                    <a:bodyPr/>
                    <a:lstStyle/>
                    <a:p>
                      <a:r>
                        <a:rPr lang="nl-NL" dirty="0" smtClean="0"/>
                        <a:t>Totaal 2014 (5.115 leerlingen)</a:t>
                      </a:r>
                      <a:endParaRPr lang="en-US" dirty="0"/>
                    </a:p>
                  </a:txBody>
                  <a:tcPr/>
                </a:tc>
                <a:tc>
                  <a:txBody>
                    <a:bodyPr/>
                    <a:lstStyle/>
                    <a:p>
                      <a:pPr algn="r"/>
                      <a:r>
                        <a:rPr lang="nl-NL" dirty="0" smtClean="0"/>
                        <a:t>34%</a:t>
                      </a:r>
                      <a:endParaRPr lang="en-US" dirty="0"/>
                    </a:p>
                  </a:txBody>
                  <a:tcPr/>
                </a:tc>
              </a:tr>
            </a:tbl>
          </a:graphicData>
        </a:graphic>
      </p:graphicFrame>
    </p:spTree>
    <p:extLst>
      <p:ext uri="{BB962C8B-B14F-4D97-AF65-F5344CB8AC3E}">
        <p14:creationId xmlns:p14="http://schemas.microsoft.com/office/powerpoint/2010/main" val="222158157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1_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5536</TotalTime>
  <Words>1680</Words>
  <Application>Microsoft Office PowerPoint</Application>
  <PresentationFormat>Diavoorstelling (4:3)</PresentationFormat>
  <Paragraphs>176</Paragraphs>
  <Slides>23</Slides>
  <Notes>0</Notes>
  <HiddenSlides>0</HiddenSlides>
  <MMClips>0</MMClips>
  <ScaleCrop>false</ScaleCrop>
  <HeadingPairs>
    <vt:vector size="4" baseType="variant">
      <vt:variant>
        <vt:lpstr>Thema</vt:lpstr>
      </vt:variant>
      <vt:variant>
        <vt:i4>2</vt:i4>
      </vt:variant>
      <vt:variant>
        <vt:lpstr>Diatitels</vt:lpstr>
      </vt:variant>
      <vt:variant>
        <vt:i4>23</vt:i4>
      </vt:variant>
    </vt:vector>
  </HeadingPairs>
  <TitlesOfParts>
    <vt:vector size="25" baseType="lpstr">
      <vt:lpstr>Oriel</vt:lpstr>
      <vt:lpstr>1_Oriel</vt:lpstr>
      <vt:lpstr>Stichting Westelijke Tuinsteden Amsterdam  Workshop Super Diversiteit en Cross-culturele communicatie</vt:lpstr>
      <vt:lpstr>Structuur programma</vt:lpstr>
      <vt:lpstr>Opening Joke Middelbeek (bestuurder)</vt:lpstr>
      <vt:lpstr>De definities zijn onhelder, zij zijn niet een eenduidig</vt:lpstr>
      <vt:lpstr>Super Diversiteit</vt:lpstr>
      <vt:lpstr>Super Divers in de randstad  (tussen 7,1 en 10 miljoen inwoners) </vt:lpstr>
      <vt:lpstr>Amsterdam Nieuw West en Super Divers</vt:lpstr>
      <vt:lpstr>Onderwijs cijfers Amsterdam Nieuw west</vt:lpstr>
      <vt:lpstr>Onderwijs cijfers Amsterdam nieuw west</vt:lpstr>
      <vt:lpstr>Super divers &amp; Onderwijs</vt:lpstr>
      <vt:lpstr>Super diversiteit &amp; Doel onderwijs</vt:lpstr>
      <vt:lpstr>Super divers  en Nieuwe concepten voor het onderwijs?</vt:lpstr>
      <vt:lpstr>Handvatten &amp; Super divers </vt:lpstr>
      <vt:lpstr>Einde informatie Blok over Super Divers en Begin Cross-culturele communicatie</vt:lpstr>
      <vt:lpstr>Cross-culturele communicatie</vt:lpstr>
      <vt:lpstr>Cross-culturele communicatie</vt:lpstr>
      <vt:lpstr>Cross-culturele communicatie</vt:lpstr>
      <vt:lpstr>Cross-culturele communicatie: culturele syndromen (Ward, Bochner &amp; Furnham, 2001)</vt:lpstr>
      <vt:lpstr>Cross-culturele communicatie: culturele syndromen (Ward, Bochner &amp; Furnham, 2001)</vt:lpstr>
      <vt:lpstr>Theater &amp; Regiemodel</vt:lpstr>
      <vt:lpstr>Einde cross-culturele communicatie</vt:lpstr>
      <vt:lpstr>Hoe verlopen de contacten nu van school met opvoeders en begeleiders van kinderen? </vt:lpstr>
      <vt:lpstr>Wat ontbreekt? (Centraal)  [15 minuten]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Workshop Stichting Westelijke Tuinsteden Super Diversiteit en Cross-culturele communicatie</dc:title>
  <dc:creator>Carl Steinmetz</dc:creator>
  <cp:lastModifiedBy>Carl Steinmetz</cp:lastModifiedBy>
  <cp:revision>100</cp:revision>
  <cp:lastPrinted>2015-01-06T16:38:51Z</cp:lastPrinted>
  <dcterms:created xsi:type="dcterms:W3CDTF">2014-12-15T12:26:22Z</dcterms:created>
  <dcterms:modified xsi:type="dcterms:W3CDTF">2015-01-06T17:02:34Z</dcterms:modified>
</cp:coreProperties>
</file>